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8485" y="1045902"/>
            <a:ext cx="195724" cy="440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2951" y="3400711"/>
            <a:ext cx="706442" cy="547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6282" y="1045902"/>
            <a:ext cx="5984885" cy="30000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2021" y="2140087"/>
            <a:ext cx="0" cy="1189355"/>
          </a:xfrm>
          <a:custGeom>
            <a:avLst/>
            <a:gdLst/>
            <a:ahLst/>
            <a:cxnLst/>
            <a:rect l="l" t="t" r="r" b="b"/>
            <a:pathLst>
              <a:path w="0" h="1189354">
                <a:moveTo>
                  <a:pt x="0" y="1189277"/>
                </a:moveTo>
                <a:lnTo>
                  <a:pt x="0" y="0"/>
                </a:lnTo>
              </a:path>
            </a:pathLst>
          </a:custGeom>
          <a:ln w="12230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319" y="3934702"/>
            <a:ext cx="0" cy="727710"/>
          </a:xfrm>
          <a:custGeom>
            <a:avLst/>
            <a:gdLst/>
            <a:ahLst/>
            <a:cxnLst/>
            <a:rect l="l" t="t" r="r" b="b"/>
            <a:pathLst>
              <a:path w="0" h="727710">
                <a:moveTo>
                  <a:pt x="0" y="727629"/>
                </a:moveTo>
                <a:lnTo>
                  <a:pt x="0" y="0"/>
                </a:lnTo>
              </a:path>
            </a:pathLst>
          </a:custGeom>
          <a:ln w="6115">
            <a:solidFill>
              <a:srgbClr val="4F4B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94870" y="3913301"/>
            <a:ext cx="0" cy="749300"/>
          </a:xfrm>
          <a:custGeom>
            <a:avLst/>
            <a:gdLst/>
            <a:ahLst/>
            <a:cxnLst/>
            <a:rect l="l" t="t" r="r" b="b"/>
            <a:pathLst>
              <a:path w="0" h="749300">
                <a:moveTo>
                  <a:pt x="0" y="749030"/>
                </a:moveTo>
                <a:lnTo>
                  <a:pt x="0" y="0"/>
                </a:lnTo>
              </a:path>
            </a:pathLst>
          </a:custGeom>
          <a:ln w="9172">
            <a:solidFill>
              <a:srgbClr val="6460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937" y="62674"/>
            <a:ext cx="7589520" cy="0"/>
          </a:xfrm>
          <a:custGeom>
            <a:avLst/>
            <a:gdLst/>
            <a:ahLst/>
            <a:cxnLst/>
            <a:rect l="l" t="t" r="r" b="b"/>
            <a:pathLst>
              <a:path w="7589520" h="0">
                <a:moveTo>
                  <a:pt x="0" y="0"/>
                </a:moveTo>
                <a:lnTo>
                  <a:pt x="7588944" y="0"/>
                </a:lnTo>
              </a:path>
            </a:pathLst>
          </a:custGeom>
          <a:ln w="12230">
            <a:solidFill>
              <a:srgbClr val="A09C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34619" y="418845"/>
            <a:ext cx="511175" cy="0"/>
          </a:xfrm>
          <a:custGeom>
            <a:avLst/>
            <a:gdLst/>
            <a:ahLst/>
            <a:cxnLst/>
            <a:rect l="l" t="t" r="r" b="b"/>
            <a:pathLst>
              <a:path w="511175" h="0">
                <a:moveTo>
                  <a:pt x="0" y="0"/>
                </a:moveTo>
                <a:lnTo>
                  <a:pt x="510618" y="0"/>
                </a:lnTo>
              </a:path>
            </a:pathLst>
          </a:custGeom>
          <a:ln w="9172">
            <a:solidFill>
              <a:srgbClr val="AFC8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41047" y="412731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 h="0">
                <a:moveTo>
                  <a:pt x="0" y="0"/>
                </a:moveTo>
                <a:lnTo>
                  <a:pt x="305760" y="0"/>
                </a:lnTo>
              </a:path>
            </a:pathLst>
          </a:custGeom>
          <a:ln w="3175">
            <a:solidFill>
              <a:srgbClr val="CFDF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03979" y="412731"/>
            <a:ext cx="1141095" cy="0"/>
          </a:xfrm>
          <a:custGeom>
            <a:avLst/>
            <a:gdLst/>
            <a:ahLst/>
            <a:cxnLst/>
            <a:rect l="l" t="t" r="r" b="b"/>
            <a:pathLst>
              <a:path w="1141095" h="0">
                <a:moveTo>
                  <a:pt x="0" y="0"/>
                </a:moveTo>
                <a:lnTo>
                  <a:pt x="1140482" y="0"/>
                </a:lnTo>
              </a:path>
            </a:pathLst>
          </a:custGeom>
          <a:ln w="6115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18723" y="1010426"/>
            <a:ext cx="1125220" cy="0"/>
          </a:xfrm>
          <a:custGeom>
            <a:avLst/>
            <a:gdLst/>
            <a:ahLst/>
            <a:cxnLst/>
            <a:rect l="l" t="t" r="r" b="b"/>
            <a:pathLst>
              <a:path w="1125220" h="0">
                <a:moveTo>
                  <a:pt x="0" y="0"/>
                </a:moveTo>
                <a:lnTo>
                  <a:pt x="1125193" y="0"/>
                </a:lnTo>
              </a:path>
            </a:pathLst>
          </a:custGeom>
          <a:ln w="12230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16921" y="3933175"/>
            <a:ext cx="5696585" cy="0"/>
          </a:xfrm>
          <a:custGeom>
            <a:avLst/>
            <a:gdLst/>
            <a:ahLst/>
            <a:cxnLst/>
            <a:rect l="l" t="t" r="r" b="b"/>
            <a:pathLst>
              <a:path w="5696584" h="0">
                <a:moveTo>
                  <a:pt x="0" y="0"/>
                </a:moveTo>
                <a:lnTo>
                  <a:pt x="5696295" y="0"/>
                </a:lnTo>
              </a:path>
            </a:pathLst>
          </a:custGeom>
          <a:ln w="9172">
            <a:solidFill>
              <a:srgbClr val="5B57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03790" y="4656217"/>
            <a:ext cx="5797550" cy="0"/>
          </a:xfrm>
          <a:custGeom>
            <a:avLst/>
            <a:gdLst/>
            <a:ahLst/>
            <a:cxnLst/>
            <a:rect l="l" t="t" r="r" b="b"/>
            <a:pathLst>
              <a:path w="5797550" h="0">
                <a:moveTo>
                  <a:pt x="0" y="0"/>
                </a:moveTo>
                <a:lnTo>
                  <a:pt x="5797194" y="0"/>
                </a:lnTo>
              </a:path>
            </a:pathLst>
          </a:custGeom>
          <a:ln w="6115">
            <a:solidFill>
              <a:srgbClr val="4B4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86061" y="1287461"/>
            <a:ext cx="1172845" cy="6629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 indent="38100">
              <a:lnSpc>
                <a:spcPts val="1280"/>
              </a:lnSpc>
              <a:spcBef>
                <a:spcPts val="30"/>
              </a:spcBef>
            </a:pPr>
            <a:r>
              <a:rPr dirty="0" sz="1100" spc="30">
                <a:solidFill>
                  <a:srgbClr val="545252"/>
                </a:solidFill>
                <a:latin typeface="Arial"/>
                <a:cs typeface="Arial"/>
              </a:rPr>
              <a:t>You </a:t>
            </a:r>
            <a:r>
              <a:rPr dirty="0" sz="1100" spc="95">
                <a:solidFill>
                  <a:srgbClr val="545252"/>
                </a:solidFill>
                <a:latin typeface="Arial"/>
                <a:cs typeface="Arial"/>
              </a:rPr>
              <a:t>must </a:t>
            </a:r>
            <a:r>
              <a:rPr dirty="0" sz="1100" spc="75">
                <a:solidFill>
                  <a:srgbClr val="545252"/>
                </a:solidFill>
                <a:latin typeface="Arial"/>
                <a:cs typeface="Arial"/>
              </a:rPr>
              <a:t>keep  </a:t>
            </a:r>
            <a:r>
              <a:rPr dirty="0" sz="1100" spc="65">
                <a:solidFill>
                  <a:srgbClr val="545252"/>
                </a:solidFill>
                <a:latin typeface="Arial"/>
                <a:cs typeface="Arial"/>
              </a:rPr>
              <a:t>accurate </a:t>
            </a:r>
            <a:r>
              <a:rPr dirty="0" sz="1100" spc="75">
                <a:solidFill>
                  <a:srgbClr val="545252"/>
                </a:solidFill>
                <a:latin typeface="Arial"/>
                <a:cs typeface="Arial"/>
              </a:rPr>
              <a:t>and up</a:t>
            </a:r>
            <a:endParaRPr sz="1100">
              <a:latin typeface="Arial"/>
              <a:cs typeface="Arial"/>
            </a:endParaRPr>
          </a:p>
          <a:p>
            <a:pPr marL="71120" marR="41275" indent="-31750">
              <a:lnSpc>
                <a:spcPts val="1230"/>
              </a:lnSpc>
              <a:spcBef>
                <a:spcPts val="80"/>
              </a:spcBef>
            </a:pPr>
            <a:r>
              <a:rPr dirty="0" sz="1100" spc="55">
                <a:solidFill>
                  <a:srgbClr val="545252"/>
                </a:solidFill>
                <a:latin typeface="Arial"/>
                <a:cs typeface="Arial"/>
              </a:rPr>
              <a:t>to </a:t>
            </a:r>
            <a:r>
              <a:rPr dirty="0" sz="1100" spc="85">
                <a:solidFill>
                  <a:srgbClr val="545252"/>
                </a:solidFill>
                <a:latin typeface="Arial"/>
                <a:cs typeface="Arial"/>
              </a:rPr>
              <a:t>date </a:t>
            </a:r>
            <a:r>
              <a:rPr dirty="0" sz="1100" spc="60">
                <a:solidFill>
                  <a:srgbClr val="696466"/>
                </a:solidFill>
                <a:latin typeface="Arial"/>
                <a:cs typeface="Arial"/>
              </a:rPr>
              <a:t>records  </a:t>
            </a:r>
            <a:r>
              <a:rPr dirty="0" sz="1100" spc="50">
                <a:solidFill>
                  <a:srgbClr val="545252"/>
                </a:solidFill>
                <a:latin typeface="Arial"/>
                <a:cs typeface="Arial"/>
              </a:rPr>
              <a:t>of</a:t>
            </a:r>
            <a:r>
              <a:rPr dirty="0" sz="1100" spc="75">
                <a:solidFill>
                  <a:srgbClr val="545252"/>
                </a:solidFill>
                <a:latin typeface="Arial"/>
                <a:cs typeface="Arial"/>
              </a:rPr>
              <a:t> medication!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5319" y="3966273"/>
            <a:ext cx="578993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 marR="147320" indent="-1270">
              <a:lnSpc>
                <a:spcPct val="78200"/>
              </a:lnSpc>
            </a:pP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Medications </a:t>
            </a:r>
            <a:r>
              <a:rPr dirty="0" sz="1000" spc="-25">
                <a:solidFill>
                  <a:srgbClr val="545252"/>
                </a:solidFill>
                <a:latin typeface="Arial"/>
                <a:cs typeface="Arial"/>
              </a:rPr>
              <a:t>are </a:t>
            </a:r>
            <a:r>
              <a:rPr dirty="0" sz="1000" spc="-20">
                <a:solidFill>
                  <a:srgbClr val="545252"/>
                </a:solidFill>
                <a:latin typeface="Arial"/>
                <a:cs typeface="Arial"/>
              </a:rPr>
              <a:t>the </a:t>
            </a:r>
            <a:r>
              <a:rPr dirty="0" sz="1000" spc="-35">
                <a:solidFill>
                  <a:srgbClr val="545252"/>
                </a:solidFill>
                <a:latin typeface="Arial"/>
                <a:cs typeface="Arial"/>
              </a:rPr>
              <a:t>property </a:t>
            </a:r>
            <a:r>
              <a:rPr dirty="0" sz="1000" spc="-20">
                <a:solidFill>
                  <a:srgbClr val="545252"/>
                </a:solidFill>
                <a:latin typeface="Arial"/>
                <a:cs typeface="Arial"/>
              </a:rPr>
              <a:t>of </a:t>
            </a: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the person </a:t>
            </a:r>
            <a:r>
              <a:rPr dirty="0" sz="1000" spc="-5">
                <a:solidFill>
                  <a:srgbClr val="545252"/>
                </a:solidFill>
                <a:latin typeface="Arial"/>
                <a:cs typeface="Arial"/>
              </a:rPr>
              <a:t>for </a:t>
            </a: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whom </a:t>
            </a:r>
            <a:r>
              <a:rPr dirty="0" sz="1000" spc="-30">
                <a:solidFill>
                  <a:srgbClr val="545252"/>
                </a:solidFill>
                <a:latin typeface="Arial"/>
                <a:cs typeface="Arial"/>
              </a:rPr>
              <a:t>they </a:t>
            </a:r>
            <a:r>
              <a:rPr dirty="0" sz="1000" spc="-45">
                <a:solidFill>
                  <a:srgbClr val="545252"/>
                </a:solidFill>
                <a:latin typeface="Arial"/>
                <a:cs typeface="Arial"/>
              </a:rPr>
              <a:t>are prescribed, </a:t>
            </a:r>
            <a:r>
              <a:rPr dirty="0" sz="1000" spc="-30">
                <a:solidFill>
                  <a:srgbClr val="3D3A3B"/>
                </a:solidFill>
                <a:latin typeface="Arial"/>
                <a:cs typeface="Arial"/>
              </a:rPr>
              <a:t>howeve</a:t>
            </a:r>
            <a:r>
              <a:rPr dirty="0" sz="1000" spc="-30">
                <a:solidFill>
                  <a:srgbClr val="696466"/>
                </a:solidFill>
                <a:latin typeface="Arial"/>
                <a:cs typeface="Arial"/>
              </a:rPr>
              <a:t>,</a:t>
            </a:r>
            <a:r>
              <a:rPr dirty="0" sz="1000" spc="-30">
                <a:solidFill>
                  <a:srgbClr val="3D3A3B"/>
                </a:solidFill>
                <a:latin typeface="Arial"/>
                <a:cs typeface="Arial"/>
              </a:rPr>
              <a:t>r</a:t>
            </a:r>
            <a:r>
              <a:rPr dirty="0" sz="1000" spc="-30">
                <a:solidFill>
                  <a:srgbClr val="545252"/>
                </a:solidFill>
                <a:latin typeface="Arial"/>
                <a:cs typeface="Arial"/>
              </a:rPr>
              <a:t>providers </a:t>
            </a:r>
            <a:r>
              <a:rPr dirty="0" sz="1000" spc="-35">
                <a:solidFill>
                  <a:srgbClr val="545252"/>
                </a:solidFill>
                <a:latin typeface="Arial"/>
                <a:cs typeface="Arial"/>
              </a:rPr>
              <a:t>are </a:t>
            </a: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required </a:t>
            </a:r>
            <a:r>
              <a:rPr dirty="0" sz="1000" spc="10">
                <a:solidFill>
                  <a:srgbClr val="545252"/>
                </a:solidFill>
                <a:latin typeface="Arial"/>
                <a:cs typeface="Arial"/>
              </a:rPr>
              <a:t>to  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keep</a:t>
            </a:r>
            <a:r>
              <a:rPr dirty="0" sz="1000" spc="-10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records </a:t>
            </a:r>
            <a:r>
              <a:rPr dirty="0" sz="1000" spc="5">
                <a:solidFill>
                  <a:srgbClr val="545252"/>
                </a:solidFill>
                <a:latin typeface="Arial"/>
                <a:cs typeface="Arial"/>
              </a:rPr>
              <a:t>of</a:t>
            </a:r>
            <a:r>
              <a:rPr dirty="0" sz="1000" spc="-10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medicine</a:t>
            </a:r>
            <a:r>
              <a:rPr dirty="0" sz="100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used,</a:t>
            </a:r>
            <a:r>
              <a:rPr dirty="0" sz="1000" spc="-7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45252"/>
                </a:solidFill>
                <a:latin typeface="Arial"/>
                <a:cs typeface="Arial"/>
              </a:rPr>
              <a:t>ensure</a:t>
            </a:r>
            <a:r>
              <a:rPr dirty="0" sz="1000" spc="-2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that</a:t>
            </a:r>
            <a:r>
              <a:rPr dirty="0" sz="1000" spc="-6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medication</a:t>
            </a:r>
            <a:r>
              <a:rPr dirty="0" sz="1000" spc="15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45252"/>
                </a:solidFill>
                <a:latin typeface="Arial"/>
                <a:cs typeface="Arial"/>
              </a:rPr>
              <a:t>reviews</a:t>
            </a:r>
            <a:r>
              <a:rPr dirty="0" sz="1000" spc="-6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45252"/>
                </a:solidFill>
                <a:latin typeface="Arial"/>
                <a:cs typeface="Arial"/>
              </a:rPr>
              <a:t>are</a:t>
            </a:r>
            <a:r>
              <a:rPr dirty="0" sz="1000" spc="-8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45252"/>
                </a:solidFill>
                <a:latin typeface="Arial"/>
                <a:cs typeface="Arial"/>
              </a:rPr>
              <a:t>taking</a:t>
            </a:r>
            <a:r>
              <a:rPr dirty="0" sz="1000" spc="-55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252"/>
                </a:solidFill>
                <a:latin typeface="Arial"/>
                <a:cs typeface="Arial"/>
              </a:rPr>
              <a:t>place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545252"/>
                </a:solidFill>
                <a:latin typeface="Arial"/>
                <a:cs typeface="Arial"/>
              </a:rPr>
              <a:t>regularly</a:t>
            </a:r>
            <a:r>
              <a:rPr dirty="0" sz="1000" spc="-65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252"/>
                </a:solidFill>
                <a:latin typeface="Arial"/>
                <a:cs typeface="Arial"/>
              </a:rPr>
              <a:t>and</a:t>
            </a:r>
            <a:r>
              <a:rPr dirty="0" sz="1000" spc="-55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252"/>
                </a:solidFill>
                <a:latin typeface="Arial"/>
                <a:cs typeface="Arial"/>
              </a:rPr>
              <a:t>that</a:t>
            </a:r>
            <a:r>
              <a:rPr dirty="0" sz="1000" spc="-7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545252"/>
                </a:solidFill>
                <a:latin typeface="Arial"/>
                <a:cs typeface="Arial"/>
              </a:rPr>
              <a:t>a</a:t>
            </a:r>
            <a:r>
              <a:rPr dirty="0" sz="1000" spc="-14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45252"/>
                </a:solidFill>
                <a:latin typeface="Arial"/>
                <a:cs typeface="Arial"/>
              </a:rPr>
              <a:t>record</a:t>
            </a:r>
            <a:r>
              <a:rPr dirty="0" sz="1000" spc="-95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545252"/>
                </a:solidFill>
                <a:latin typeface="Arial"/>
                <a:cs typeface="Arial"/>
              </a:rPr>
              <a:t>is  </a:t>
            </a:r>
            <a:r>
              <a:rPr dirty="0" sz="1000" spc="-25">
                <a:solidFill>
                  <a:srgbClr val="545252"/>
                </a:solidFill>
                <a:latin typeface="Arial"/>
                <a:cs typeface="Arial"/>
              </a:rPr>
              <a:t>kept</a:t>
            </a:r>
            <a:r>
              <a:rPr dirty="0" sz="1000" spc="-65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25">
                <a:solidFill>
                  <a:srgbClr val="696466"/>
                </a:solidFill>
                <a:latin typeface="Arial"/>
                <a:cs typeface="Arial"/>
              </a:rPr>
              <a:t>in</a:t>
            </a:r>
            <a:r>
              <a:rPr dirty="0" sz="1000" spc="-135">
                <a:solidFill>
                  <a:srgbClr val="696466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the</a:t>
            </a:r>
            <a:r>
              <a:rPr dirty="0" sz="1000" spc="-55">
                <a:solidFill>
                  <a:srgbClr val="545252"/>
                </a:solidFill>
                <a:latin typeface="Arial"/>
                <a:cs typeface="Arial"/>
              </a:rPr>
              <a:t> person's</a:t>
            </a:r>
            <a:r>
              <a:rPr dirty="0" sz="1000" spc="-4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252"/>
                </a:solidFill>
                <a:latin typeface="Arial"/>
                <a:cs typeface="Arial"/>
              </a:rPr>
              <a:t>care</a:t>
            </a:r>
            <a:r>
              <a:rPr dirty="0" sz="1000" spc="-120">
                <a:solidFill>
                  <a:srgbClr val="545252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45252"/>
                </a:solidFill>
                <a:latin typeface="Arial"/>
                <a:cs typeface="Arial"/>
              </a:rPr>
              <a:t>plan.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251" y="2286835"/>
            <a:ext cx="0" cy="1534795"/>
          </a:xfrm>
          <a:custGeom>
            <a:avLst/>
            <a:gdLst/>
            <a:ahLst/>
            <a:cxnLst/>
            <a:rect l="l" t="t" r="r" b="b"/>
            <a:pathLst>
              <a:path w="0" h="1534795">
                <a:moveTo>
                  <a:pt x="0" y="1534748"/>
                </a:moveTo>
                <a:lnTo>
                  <a:pt x="0" y="0"/>
                </a:lnTo>
              </a:path>
            </a:pathLst>
          </a:custGeom>
          <a:ln w="9172">
            <a:solidFill>
              <a:srgbClr val="BCCF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3424" y="3949989"/>
            <a:ext cx="0" cy="761365"/>
          </a:xfrm>
          <a:custGeom>
            <a:avLst/>
            <a:gdLst/>
            <a:ahLst/>
            <a:cxnLst/>
            <a:rect l="l" t="t" r="r" b="b"/>
            <a:pathLst>
              <a:path w="0" h="761364">
                <a:moveTo>
                  <a:pt x="0" y="761259"/>
                </a:moveTo>
                <a:lnTo>
                  <a:pt x="0" y="0"/>
                </a:lnTo>
              </a:path>
            </a:pathLst>
          </a:custGeom>
          <a:ln w="18345">
            <a:solidFill>
              <a:srgbClr val="90AF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19078" y="3928588"/>
            <a:ext cx="0" cy="742950"/>
          </a:xfrm>
          <a:custGeom>
            <a:avLst/>
            <a:gdLst/>
            <a:ahLst/>
            <a:cxnLst/>
            <a:rect l="l" t="t" r="r" b="b"/>
            <a:pathLst>
              <a:path w="0" h="742950">
                <a:moveTo>
                  <a:pt x="0" y="742915"/>
                </a:moveTo>
                <a:lnTo>
                  <a:pt x="0" y="0"/>
                </a:lnTo>
              </a:path>
            </a:pathLst>
          </a:custGeom>
          <a:ln w="6115">
            <a:solidFill>
              <a:srgbClr val="4B57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08629" y="3928588"/>
            <a:ext cx="0" cy="734060"/>
          </a:xfrm>
          <a:custGeom>
            <a:avLst/>
            <a:gdLst/>
            <a:ahLst/>
            <a:cxnLst/>
            <a:rect l="l" t="t" r="r" b="b"/>
            <a:pathLst>
              <a:path w="0" h="734060">
                <a:moveTo>
                  <a:pt x="0" y="733743"/>
                </a:moveTo>
                <a:lnTo>
                  <a:pt x="0" y="0"/>
                </a:lnTo>
              </a:path>
            </a:pathLst>
          </a:custGeom>
          <a:ln w="9172">
            <a:solidFill>
              <a:srgbClr val="4F57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63583" y="706228"/>
            <a:ext cx="0" cy="602615"/>
          </a:xfrm>
          <a:custGeom>
            <a:avLst/>
            <a:gdLst/>
            <a:ahLst/>
            <a:cxnLst/>
            <a:rect l="l" t="t" r="r" b="b"/>
            <a:pathLst>
              <a:path w="0" h="602615">
                <a:moveTo>
                  <a:pt x="0" y="602281"/>
                </a:moveTo>
                <a:lnTo>
                  <a:pt x="0" y="0"/>
                </a:lnTo>
              </a:path>
            </a:pathLst>
          </a:custGeom>
          <a:ln w="6115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478871" y="3815469"/>
            <a:ext cx="0" cy="782955"/>
          </a:xfrm>
          <a:custGeom>
            <a:avLst/>
            <a:gdLst/>
            <a:ahLst/>
            <a:cxnLst/>
            <a:rect l="l" t="t" r="r" b="b"/>
            <a:pathLst>
              <a:path w="0" h="782954">
                <a:moveTo>
                  <a:pt x="0" y="782660"/>
                </a:moveTo>
                <a:lnTo>
                  <a:pt x="0" y="0"/>
                </a:lnTo>
              </a:path>
            </a:pathLst>
          </a:custGeom>
          <a:ln w="9172">
            <a:solidFill>
              <a:srgbClr val="C8D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4282" y="61145"/>
            <a:ext cx="7571105" cy="0"/>
          </a:xfrm>
          <a:custGeom>
            <a:avLst/>
            <a:gdLst/>
            <a:ahLst/>
            <a:cxnLst/>
            <a:rect l="l" t="t" r="r" b="b"/>
            <a:pathLst>
              <a:path w="7571105" h="0">
                <a:moveTo>
                  <a:pt x="0" y="0"/>
                </a:moveTo>
                <a:lnTo>
                  <a:pt x="7570598" y="0"/>
                </a:lnTo>
              </a:path>
            </a:pathLst>
          </a:custGeom>
          <a:ln w="9172">
            <a:solidFill>
              <a:srgbClr val="9C9C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20880" y="885079"/>
            <a:ext cx="2122170" cy="0"/>
          </a:xfrm>
          <a:custGeom>
            <a:avLst/>
            <a:gdLst/>
            <a:ahLst/>
            <a:cxnLst/>
            <a:rect l="l" t="t" r="r" b="b"/>
            <a:pathLst>
              <a:path w="2122170" h="0">
                <a:moveTo>
                  <a:pt x="0" y="0"/>
                </a:moveTo>
                <a:lnTo>
                  <a:pt x="2121969" y="0"/>
                </a:lnTo>
              </a:path>
            </a:pathLst>
          </a:custGeom>
          <a:ln w="9172">
            <a:solidFill>
              <a:srgbClr val="C3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151876" y="885079"/>
            <a:ext cx="905510" cy="0"/>
          </a:xfrm>
          <a:custGeom>
            <a:avLst/>
            <a:gdLst/>
            <a:ahLst/>
            <a:cxnLst/>
            <a:rect l="l" t="t" r="r" b="b"/>
            <a:pathLst>
              <a:path w="905509" h="0">
                <a:moveTo>
                  <a:pt x="0" y="0"/>
                </a:moveTo>
                <a:lnTo>
                  <a:pt x="905047" y="0"/>
                </a:lnTo>
              </a:path>
            </a:pathLst>
          </a:custGeom>
          <a:ln w="9172">
            <a:solidFill>
              <a:srgbClr val="C8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89236" y="1877161"/>
            <a:ext cx="831850" cy="0"/>
          </a:xfrm>
          <a:custGeom>
            <a:avLst/>
            <a:gdLst/>
            <a:ahLst/>
            <a:cxnLst/>
            <a:rect l="l" t="t" r="r" b="b"/>
            <a:pathLst>
              <a:path w="831850" h="0">
                <a:moveTo>
                  <a:pt x="0" y="0"/>
                </a:moveTo>
                <a:lnTo>
                  <a:pt x="831664" y="0"/>
                </a:lnTo>
              </a:path>
            </a:pathLst>
          </a:custGeom>
          <a:ln w="9172">
            <a:solidFill>
              <a:srgbClr val="BCD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26450" y="3002236"/>
            <a:ext cx="2229485" cy="0"/>
          </a:xfrm>
          <a:custGeom>
            <a:avLst/>
            <a:gdLst/>
            <a:ahLst/>
            <a:cxnLst/>
            <a:rect l="l" t="t" r="r" b="b"/>
            <a:pathLst>
              <a:path w="2229485" h="0">
                <a:moveTo>
                  <a:pt x="0" y="0"/>
                </a:moveTo>
                <a:lnTo>
                  <a:pt x="2228985" y="0"/>
                </a:lnTo>
              </a:path>
            </a:pathLst>
          </a:custGeom>
          <a:ln w="3175">
            <a:solidFill>
              <a:srgbClr val="80BC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61927" y="3009879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 h="0">
                <a:moveTo>
                  <a:pt x="0" y="0"/>
                </a:moveTo>
                <a:lnTo>
                  <a:pt x="1051812" y="0"/>
                </a:lnTo>
              </a:path>
            </a:pathLst>
          </a:custGeom>
          <a:ln w="21403">
            <a:solidFill>
              <a:srgbClr val="74B8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25258" y="3009879"/>
            <a:ext cx="819785" cy="0"/>
          </a:xfrm>
          <a:custGeom>
            <a:avLst/>
            <a:gdLst/>
            <a:ahLst/>
            <a:cxnLst/>
            <a:rect l="l" t="t" r="r" b="b"/>
            <a:pathLst>
              <a:path w="819784" h="0">
                <a:moveTo>
                  <a:pt x="0" y="0"/>
                </a:moveTo>
                <a:lnTo>
                  <a:pt x="819434" y="0"/>
                </a:lnTo>
              </a:path>
            </a:pathLst>
          </a:custGeom>
          <a:ln w="18345">
            <a:solidFill>
              <a:srgbClr val="70B34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16021" y="3933175"/>
            <a:ext cx="5797550" cy="0"/>
          </a:xfrm>
          <a:custGeom>
            <a:avLst/>
            <a:gdLst/>
            <a:ahLst/>
            <a:cxnLst/>
            <a:rect l="l" t="t" r="r" b="b"/>
            <a:pathLst>
              <a:path w="5797550" h="0">
                <a:moveTo>
                  <a:pt x="0" y="0"/>
                </a:moveTo>
                <a:lnTo>
                  <a:pt x="5797195" y="0"/>
                </a:lnTo>
              </a:path>
            </a:pathLst>
          </a:custGeom>
          <a:ln w="6115">
            <a:solidFill>
              <a:srgbClr val="5457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43226" y="4657746"/>
            <a:ext cx="2079625" cy="0"/>
          </a:xfrm>
          <a:custGeom>
            <a:avLst/>
            <a:gdLst/>
            <a:ahLst/>
            <a:cxnLst/>
            <a:rect l="l" t="t" r="r" b="b"/>
            <a:pathLst>
              <a:path w="2079625" h="0">
                <a:moveTo>
                  <a:pt x="0" y="0"/>
                </a:moveTo>
                <a:lnTo>
                  <a:pt x="2079162" y="0"/>
                </a:lnTo>
              </a:path>
            </a:pathLst>
          </a:custGeom>
          <a:ln w="3175">
            <a:solidFill>
              <a:srgbClr val="4B4F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118075" y="4705134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4" h="0">
                <a:moveTo>
                  <a:pt x="0" y="0"/>
                </a:moveTo>
                <a:lnTo>
                  <a:pt x="369968" y="0"/>
                </a:lnTo>
              </a:path>
            </a:pathLst>
          </a:custGeom>
          <a:ln w="12230">
            <a:solidFill>
              <a:srgbClr val="BCD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8660" y="445633"/>
            <a:ext cx="690245" cy="200660"/>
          </a:xfrm>
          <a:custGeom>
            <a:avLst/>
            <a:gdLst/>
            <a:ahLst/>
            <a:cxnLst/>
            <a:rect l="l" t="t" r="r" b="b"/>
            <a:pathLst>
              <a:path w="690244" h="200659">
                <a:moveTo>
                  <a:pt x="0" y="0"/>
                </a:moveTo>
                <a:lnTo>
                  <a:pt x="690118" y="0"/>
                </a:lnTo>
                <a:lnTo>
                  <a:pt x="690118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44D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27724" y="445633"/>
            <a:ext cx="3002280" cy="200660"/>
          </a:xfrm>
          <a:custGeom>
            <a:avLst/>
            <a:gdLst/>
            <a:ahLst/>
            <a:cxnLst/>
            <a:rect l="l" t="t" r="r" b="b"/>
            <a:pathLst>
              <a:path w="3002279" h="200659">
                <a:moveTo>
                  <a:pt x="0" y="0"/>
                </a:moveTo>
                <a:lnTo>
                  <a:pt x="3001971" y="0"/>
                </a:lnTo>
                <a:lnTo>
                  <a:pt x="3001971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44D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65960" y="453409"/>
            <a:ext cx="39935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80" b="1">
                <a:solidFill>
                  <a:srgbClr val="DDE4E8"/>
                </a:solidFill>
                <a:latin typeface="Arial"/>
                <a:cs typeface="Arial"/>
              </a:rPr>
              <a:t>Recording </a:t>
            </a:r>
            <a:r>
              <a:rPr dirty="0" sz="1100" spc="90" b="1">
                <a:solidFill>
                  <a:srgbClr val="DDE4E8"/>
                </a:solidFill>
                <a:latin typeface="Arial"/>
                <a:cs typeface="Arial"/>
              </a:rPr>
              <a:t>and </a:t>
            </a:r>
            <a:r>
              <a:rPr dirty="0" sz="1100" spc="100" b="1">
                <a:solidFill>
                  <a:srgbClr val="DDE4E8"/>
                </a:solidFill>
                <a:latin typeface="Arial"/>
                <a:cs typeface="Arial"/>
              </a:rPr>
              <a:t>Reporting </a:t>
            </a:r>
            <a:r>
              <a:rPr dirty="0" sz="1100" spc="114" b="1">
                <a:solidFill>
                  <a:srgbClr val="DDE4E8"/>
                </a:solidFill>
                <a:latin typeface="Arial"/>
                <a:cs typeface="Arial"/>
              </a:rPr>
              <a:t>on </a:t>
            </a:r>
            <a:r>
              <a:rPr dirty="0" sz="1100" spc="95" b="1">
                <a:solidFill>
                  <a:srgbClr val="DDE4E8"/>
                </a:solidFill>
                <a:latin typeface="Arial"/>
                <a:cs typeface="Arial"/>
              </a:rPr>
              <a:t>the </a:t>
            </a:r>
            <a:r>
              <a:rPr dirty="0" sz="1100" spc="120" b="1">
                <a:solidFill>
                  <a:srgbClr val="DDE4E8"/>
                </a:solidFill>
                <a:latin typeface="Arial"/>
                <a:cs typeface="Arial"/>
              </a:rPr>
              <a:t>Use </a:t>
            </a:r>
            <a:r>
              <a:rPr dirty="0" sz="1100" spc="90" b="1">
                <a:solidFill>
                  <a:srgbClr val="DDE4E8"/>
                </a:solidFill>
                <a:latin typeface="Arial"/>
                <a:cs typeface="Arial"/>
              </a:rPr>
              <a:t>of</a:t>
            </a:r>
            <a:r>
              <a:rPr dirty="0" sz="1100" spc="130" b="1">
                <a:solidFill>
                  <a:srgbClr val="DDE4E8"/>
                </a:solidFill>
                <a:latin typeface="Arial"/>
                <a:cs typeface="Arial"/>
              </a:rPr>
              <a:t> </a:t>
            </a:r>
            <a:r>
              <a:rPr dirty="0" sz="1100" spc="90" b="1">
                <a:solidFill>
                  <a:srgbClr val="DDE4E8"/>
                </a:solidFill>
                <a:latin typeface="Arial"/>
                <a:cs typeface="Arial"/>
              </a:rPr>
              <a:t>Medication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9597" y="1189974"/>
            <a:ext cx="4290695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65">
                <a:solidFill>
                  <a:srgbClr val="504D4D"/>
                </a:solidFill>
                <a:latin typeface="Arial"/>
                <a:cs typeface="Arial"/>
              </a:rPr>
              <a:t>All </a:t>
            </a:r>
            <a:r>
              <a:rPr dirty="0" sz="1150" spc="45">
                <a:solidFill>
                  <a:srgbClr val="504D4D"/>
                </a:solidFill>
                <a:latin typeface="Arial"/>
                <a:cs typeface="Arial"/>
              </a:rPr>
              <a:t>records </a:t>
            </a:r>
            <a:r>
              <a:rPr dirty="0" sz="1150" spc="35">
                <a:solidFill>
                  <a:srgbClr val="504D4D"/>
                </a:solidFill>
                <a:latin typeface="Arial"/>
                <a:cs typeface="Arial"/>
              </a:rPr>
              <a:t>should </a:t>
            </a:r>
            <a:r>
              <a:rPr dirty="0" sz="1150" spc="50">
                <a:solidFill>
                  <a:srgbClr val="504D4D"/>
                </a:solidFill>
                <a:latin typeface="Arial"/>
                <a:cs typeface="Arial"/>
              </a:rPr>
              <a:t>be clear, </a:t>
            </a:r>
            <a:r>
              <a:rPr dirty="0" sz="1150" spc="55">
                <a:solidFill>
                  <a:srgbClr val="504D4D"/>
                </a:solidFill>
                <a:latin typeface="Arial"/>
                <a:cs typeface="Arial"/>
              </a:rPr>
              <a:t>legible, in </a:t>
            </a:r>
            <a:r>
              <a:rPr dirty="0" sz="1150" spc="45">
                <a:solidFill>
                  <a:srgbClr val="504D4D"/>
                </a:solidFill>
                <a:latin typeface="Arial"/>
                <a:cs typeface="Arial"/>
              </a:rPr>
              <a:t>black </a:t>
            </a:r>
            <a:r>
              <a:rPr dirty="0" sz="1150" spc="40">
                <a:solidFill>
                  <a:srgbClr val="504D4D"/>
                </a:solidFill>
                <a:latin typeface="Arial"/>
                <a:cs typeface="Arial"/>
              </a:rPr>
              <a:t>ink </a:t>
            </a:r>
            <a:r>
              <a:rPr dirty="0" sz="1150" spc="50">
                <a:solidFill>
                  <a:srgbClr val="504D4D"/>
                </a:solidFill>
                <a:latin typeface="Arial"/>
                <a:cs typeface="Arial"/>
              </a:rPr>
              <a:t>and</a:t>
            </a:r>
            <a:r>
              <a:rPr dirty="0" sz="1150" spc="3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150" spc="50">
                <a:solidFill>
                  <a:srgbClr val="504D4D"/>
                </a:solidFill>
                <a:latin typeface="Arial"/>
                <a:cs typeface="Arial"/>
              </a:rPr>
              <a:t>signed.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44662" y="2024609"/>
            <a:ext cx="5414010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25">
                <a:solidFill>
                  <a:srgbClr val="504D4D"/>
                </a:solidFill>
                <a:latin typeface="Arial"/>
                <a:cs typeface="Arial"/>
              </a:rPr>
              <a:t>Each </a:t>
            </a:r>
            <a:r>
              <a:rPr dirty="0" sz="1150" spc="55">
                <a:solidFill>
                  <a:srgbClr val="504D4D"/>
                </a:solidFill>
                <a:latin typeface="Arial"/>
                <a:cs typeface="Arial"/>
              </a:rPr>
              <a:t>provider </a:t>
            </a:r>
            <a:r>
              <a:rPr dirty="0" sz="1150" spc="35">
                <a:solidFill>
                  <a:srgbClr val="504D4D"/>
                </a:solidFill>
                <a:latin typeface="Arial"/>
                <a:cs typeface="Arial"/>
              </a:rPr>
              <a:t>should </a:t>
            </a:r>
            <a:r>
              <a:rPr dirty="0" sz="1150" spc="55">
                <a:solidFill>
                  <a:srgbClr val="504D4D"/>
                </a:solidFill>
                <a:latin typeface="Arial"/>
                <a:cs typeface="Arial"/>
              </a:rPr>
              <a:t>have </a:t>
            </a:r>
            <a:r>
              <a:rPr dirty="0" sz="1150" spc="40">
                <a:solidFill>
                  <a:srgbClr val="504D4D"/>
                </a:solidFill>
                <a:latin typeface="Arial"/>
                <a:cs typeface="Arial"/>
              </a:rPr>
              <a:t>in </a:t>
            </a:r>
            <a:r>
              <a:rPr dirty="0" sz="1150" spc="20">
                <a:solidFill>
                  <a:srgbClr val="504D4D"/>
                </a:solidFill>
                <a:latin typeface="Arial"/>
                <a:cs typeface="Arial"/>
              </a:rPr>
              <a:t>place </a:t>
            </a:r>
            <a:r>
              <a:rPr dirty="0" sz="1150" spc="35">
                <a:solidFill>
                  <a:srgbClr val="504D4D"/>
                </a:solidFill>
                <a:latin typeface="Arial"/>
                <a:cs typeface="Arial"/>
              </a:rPr>
              <a:t>policies </a:t>
            </a:r>
            <a:r>
              <a:rPr dirty="0" sz="1150" spc="50">
                <a:solidFill>
                  <a:srgbClr val="504D4D"/>
                </a:solidFill>
                <a:latin typeface="Arial"/>
                <a:cs typeface="Arial"/>
              </a:rPr>
              <a:t>and </a:t>
            </a:r>
            <a:r>
              <a:rPr dirty="0" sz="1150" spc="40">
                <a:solidFill>
                  <a:srgbClr val="504D4D"/>
                </a:solidFill>
                <a:latin typeface="Arial"/>
                <a:cs typeface="Arial"/>
              </a:rPr>
              <a:t>procedures </a:t>
            </a:r>
            <a:r>
              <a:rPr dirty="0" sz="1150" spc="45">
                <a:solidFill>
                  <a:srgbClr val="504D4D"/>
                </a:solidFill>
                <a:latin typeface="Arial"/>
                <a:cs typeface="Arial"/>
              </a:rPr>
              <a:t>which </a:t>
            </a:r>
            <a:r>
              <a:rPr dirty="0" sz="1150" spc="31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150" spc="45">
                <a:solidFill>
                  <a:srgbClr val="504D4D"/>
                </a:solidFill>
                <a:latin typeface="Arial"/>
                <a:cs typeface="Arial"/>
              </a:rPr>
              <a:t>describe:</a:t>
            </a:r>
            <a:endParaRPr sz="1150">
              <a:latin typeface="Arial"/>
              <a:cs typeface="Arial"/>
            </a:endParaRPr>
          </a:p>
          <a:p>
            <a:pPr marL="506095" indent="-123189">
              <a:lnSpc>
                <a:spcPts val="1330"/>
              </a:lnSpc>
              <a:spcBef>
                <a:spcPts val="425"/>
              </a:spcBef>
              <a:buChar char="•"/>
              <a:tabLst>
                <a:tab pos="506730" algn="l"/>
              </a:tabLst>
            </a:pPr>
            <a:r>
              <a:rPr dirty="0" sz="1150" spc="40">
                <a:solidFill>
                  <a:srgbClr val="504D4D"/>
                </a:solidFill>
                <a:latin typeface="Arial"/>
                <a:cs typeface="Arial"/>
              </a:rPr>
              <a:t>Ordering </a:t>
            </a:r>
            <a:r>
              <a:rPr dirty="0" sz="1150" spc="35">
                <a:solidFill>
                  <a:srgbClr val="504D4D"/>
                </a:solidFill>
                <a:latin typeface="Arial"/>
                <a:cs typeface="Arial"/>
              </a:rPr>
              <a:t>of </a:t>
            </a:r>
            <a:r>
              <a:rPr dirty="0" sz="1150" spc="40">
                <a:solidFill>
                  <a:srgbClr val="504D4D"/>
                </a:solidFill>
                <a:latin typeface="Arial"/>
                <a:cs typeface="Arial"/>
              </a:rPr>
              <a:t>medicines </a:t>
            </a:r>
            <a:r>
              <a:rPr dirty="0" sz="1150" spc="60">
                <a:solidFill>
                  <a:srgbClr val="504D4D"/>
                </a:solidFill>
                <a:latin typeface="Arial"/>
                <a:cs typeface="Arial"/>
              </a:rPr>
              <a:t>(where</a:t>
            </a:r>
            <a:r>
              <a:rPr dirty="0" sz="1150" spc="32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150" spc="65">
                <a:solidFill>
                  <a:srgbClr val="504D4D"/>
                </a:solidFill>
                <a:latin typeface="Arial"/>
                <a:cs typeface="Arial"/>
              </a:rPr>
              <a:t>relevant).</a:t>
            </a:r>
            <a:endParaRPr sz="1150">
              <a:latin typeface="Arial"/>
              <a:cs typeface="Arial"/>
            </a:endParaRPr>
          </a:p>
          <a:p>
            <a:pPr marL="504825" indent="-125095">
              <a:lnSpc>
                <a:spcPts val="1330"/>
              </a:lnSpc>
              <a:buChar char="•"/>
              <a:tabLst>
                <a:tab pos="505459" algn="l"/>
              </a:tabLst>
            </a:pPr>
            <a:r>
              <a:rPr dirty="0" sz="1150" spc="30">
                <a:solidFill>
                  <a:srgbClr val="504D4D"/>
                </a:solidFill>
                <a:latin typeface="Arial"/>
                <a:cs typeface="Arial"/>
              </a:rPr>
              <a:t>Receipt </a:t>
            </a:r>
            <a:r>
              <a:rPr dirty="0" sz="1150" spc="25">
                <a:solidFill>
                  <a:srgbClr val="504D4D"/>
                </a:solidFill>
                <a:latin typeface="Arial"/>
                <a:cs typeface="Arial"/>
              </a:rPr>
              <a:t>of </a:t>
            </a:r>
            <a:r>
              <a:rPr dirty="0" sz="1150" spc="50">
                <a:solidFill>
                  <a:srgbClr val="504D4D"/>
                </a:solidFill>
                <a:latin typeface="Arial"/>
                <a:cs typeface="Arial"/>
              </a:rPr>
              <a:t>medic</a:t>
            </a:r>
            <a:r>
              <a:rPr dirty="0" sz="1150" spc="50">
                <a:solidFill>
                  <a:srgbClr val="696767"/>
                </a:solidFill>
                <a:latin typeface="Arial"/>
                <a:cs typeface="Arial"/>
              </a:rPr>
              <a:t>i</a:t>
            </a:r>
            <a:r>
              <a:rPr dirty="0" sz="1150" spc="50">
                <a:solidFill>
                  <a:srgbClr val="504D4D"/>
                </a:solidFill>
                <a:latin typeface="Arial"/>
                <a:cs typeface="Arial"/>
              </a:rPr>
              <a:t>nes </a:t>
            </a:r>
            <a:r>
              <a:rPr dirty="0" sz="1150" spc="60">
                <a:solidFill>
                  <a:srgbClr val="504D4D"/>
                </a:solidFill>
                <a:latin typeface="Arial"/>
                <a:cs typeface="Arial"/>
              </a:rPr>
              <a:t>(where</a:t>
            </a:r>
            <a:r>
              <a:rPr dirty="0" sz="1150" spc="20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150" spc="70">
                <a:solidFill>
                  <a:srgbClr val="504D4D"/>
                </a:solidFill>
                <a:latin typeface="Arial"/>
                <a:cs typeface="Arial"/>
              </a:rPr>
              <a:t>relevant).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27530" y="3098536"/>
            <a:ext cx="407670" cy="165100"/>
          </a:xfrm>
          <a:custGeom>
            <a:avLst/>
            <a:gdLst/>
            <a:ahLst/>
            <a:cxnLst/>
            <a:rect l="l" t="t" r="r" b="b"/>
            <a:pathLst>
              <a:path w="407670" h="165100">
                <a:moveTo>
                  <a:pt x="0" y="0"/>
                </a:moveTo>
                <a:lnTo>
                  <a:pt x="407613" y="0"/>
                </a:lnTo>
                <a:lnTo>
                  <a:pt x="407613" y="165092"/>
                </a:lnTo>
                <a:lnTo>
                  <a:pt x="0" y="165092"/>
                </a:lnTo>
                <a:lnTo>
                  <a:pt x="0" y="0"/>
                </a:lnTo>
                <a:close/>
              </a:path>
            </a:pathLst>
          </a:custGeom>
          <a:solidFill>
            <a:srgbClr val="62A1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94068" y="3098536"/>
            <a:ext cx="770255" cy="165100"/>
          </a:xfrm>
          <a:custGeom>
            <a:avLst/>
            <a:gdLst/>
            <a:ahLst/>
            <a:cxnLst/>
            <a:rect l="l" t="t" r="r" b="b"/>
            <a:pathLst>
              <a:path w="770254" h="165100">
                <a:moveTo>
                  <a:pt x="0" y="0"/>
                </a:moveTo>
                <a:lnTo>
                  <a:pt x="770241" y="0"/>
                </a:lnTo>
                <a:lnTo>
                  <a:pt x="770241" y="165092"/>
                </a:lnTo>
                <a:lnTo>
                  <a:pt x="0" y="165092"/>
                </a:lnTo>
                <a:lnTo>
                  <a:pt x="0" y="0"/>
                </a:lnTo>
                <a:close/>
              </a:path>
            </a:pathLst>
          </a:custGeom>
          <a:solidFill>
            <a:srgbClr val="62A14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1291777" y="3098536"/>
          <a:ext cx="2182495" cy="165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830"/>
                <a:gridCol w="367855"/>
                <a:gridCol w="403774"/>
                <a:gridCol w="189124"/>
                <a:gridCol w="395274"/>
                <a:gridCol w="134959"/>
                <a:gridCol w="380577"/>
              </a:tblGrid>
              <a:tr h="165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-100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1100" spc="-100">
                          <a:solidFill>
                            <a:srgbClr val="64AA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165">
                          <a:solidFill>
                            <a:srgbClr val="64AA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0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62A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35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iders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1276">
                      <a:solidFill>
                        <a:srgbClr val="FFFFFF"/>
                      </a:solidFill>
                      <a:prstDash val="solid"/>
                    </a:lnL>
                    <a:solidFill>
                      <a:srgbClr val="62A14F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50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need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62A14F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40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62A14F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65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keep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62A14F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62A14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5">
                          <a:solidFill>
                            <a:srgbClr val="C3DFB8"/>
                          </a:solidFill>
                          <a:latin typeface="Arial"/>
                          <a:cs typeface="Arial"/>
                        </a:rPr>
                        <a:t>recor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solidFill>
                      <a:srgbClr val="62A14F"/>
                    </a:solidFill>
                  </a:tcPr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4930650" y="3098536"/>
            <a:ext cx="377825" cy="165100"/>
          </a:xfrm>
          <a:custGeom>
            <a:avLst/>
            <a:gdLst/>
            <a:ahLst/>
            <a:cxnLst/>
            <a:rect l="l" t="t" r="r" b="b"/>
            <a:pathLst>
              <a:path w="377825" h="165100">
                <a:moveTo>
                  <a:pt x="0" y="0"/>
                </a:moveTo>
                <a:lnTo>
                  <a:pt x="377720" y="0"/>
                </a:lnTo>
                <a:lnTo>
                  <a:pt x="377720" y="165092"/>
                </a:lnTo>
                <a:lnTo>
                  <a:pt x="0" y="165092"/>
                </a:lnTo>
                <a:lnTo>
                  <a:pt x="0" y="0"/>
                </a:lnTo>
                <a:close/>
              </a:path>
            </a:pathLst>
          </a:custGeom>
          <a:solidFill>
            <a:srgbClr val="62A1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15766" y="3098535"/>
            <a:ext cx="1346200" cy="191135"/>
          </a:xfrm>
          <a:custGeom>
            <a:avLst/>
            <a:gdLst/>
            <a:ahLst/>
            <a:cxnLst/>
            <a:rect l="l" t="t" r="r" b="b"/>
            <a:pathLst>
              <a:path w="1346200" h="191135">
                <a:moveTo>
                  <a:pt x="0" y="0"/>
                </a:moveTo>
                <a:lnTo>
                  <a:pt x="1346114" y="0"/>
                </a:lnTo>
                <a:lnTo>
                  <a:pt x="1346114" y="190586"/>
                </a:lnTo>
                <a:lnTo>
                  <a:pt x="0" y="190586"/>
                </a:lnTo>
                <a:lnTo>
                  <a:pt x="0" y="0"/>
                </a:lnTo>
                <a:close/>
              </a:path>
            </a:pathLst>
          </a:custGeom>
          <a:solidFill>
            <a:srgbClr val="62A1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63608" y="3263628"/>
            <a:ext cx="233045" cy="191135"/>
          </a:xfrm>
          <a:custGeom>
            <a:avLst/>
            <a:gdLst/>
            <a:ahLst/>
            <a:cxnLst/>
            <a:rect l="l" t="t" r="r" b="b"/>
            <a:pathLst>
              <a:path w="233044" h="191135">
                <a:moveTo>
                  <a:pt x="0" y="0"/>
                </a:moveTo>
                <a:lnTo>
                  <a:pt x="232740" y="0"/>
                </a:lnTo>
                <a:lnTo>
                  <a:pt x="232740" y="190586"/>
                </a:lnTo>
                <a:lnTo>
                  <a:pt x="0" y="190586"/>
                </a:lnTo>
                <a:lnTo>
                  <a:pt x="0" y="0"/>
                </a:lnTo>
                <a:close/>
              </a:path>
            </a:pathLst>
          </a:custGeom>
          <a:solidFill>
            <a:srgbClr val="598C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03264" y="3263628"/>
            <a:ext cx="5030470" cy="191135"/>
          </a:xfrm>
          <a:custGeom>
            <a:avLst/>
            <a:gdLst/>
            <a:ahLst/>
            <a:cxnLst/>
            <a:rect l="l" t="t" r="r" b="b"/>
            <a:pathLst>
              <a:path w="5030470" h="191135">
                <a:moveTo>
                  <a:pt x="0" y="0"/>
                </a:moveTo>
                <a:lnTo>
                  <a:pt x="5030204" y="0"/>
                </a:lnTo>
                <a:lnTo>
                  <a:pt x="5030204" y="190586"/>
                </a:lnTo>
                <a:lnTo>
                  <a:pt x="0" y="190586"/>
                </a:lnTo>
                <a:lnTo>
                  <a:pt x="0" y="0"/>
                </a:lnTo>
                <a:close/>
              </a:path>
            </a:pathLst>
          </a:custGeom>
          <a:solidFill>
            <a:srgbClr val="598C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250908" y="3104060"/>
            <a:ext cx="5502910" cy="3473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 indent="2223135">
              <a:lnSpc>
                <a:spcPts val="1300"/>
              </a:lnSpc>
              <a:spcBef>
                <a:spcPts val="60"/>
              </a:spcBef>
            </a:pPr>
            <a:r>
              <a:rPr dirty="0" sz="1100" spc="35">
                <a:solidFill>
                  <a:srgbClr val="A7D197"/>
                </a:solidFill>
                <a:latin typeface="Arial"/>
                <a:cs typeface="Arial"/>
              </a:rPr>
              <a:t>d </a:t>
            </a:r>
            <a:r>
              <a:rPr dirty="0" sz="1100" spc="20">
                <a:solidFill>
                  <a:srgbClr val="C3DFB8"/>
                </a:solidFill>
                <a:latin typeface="Times New Roman"/>
                <a:cs typeface="Times New Roman"/>
              </a:rPr>
              <a:t>of </a:t>
            </a:r>
            <a:r>
              <a:rPr dirty="0" sz="1100" spc="20">
                <a:solidFill>
                  <a:srgbClr val="C3DFB8"/>
                </a:solidFill>
                <a:latin typeface="Arial"/>
                <a:cs typeface="Arial"/>
              </a:rPr>
              <a:t>th </a:t>
            </a:r>
            <a:r>
              <a:rPr dirty="0" sz="1100" spc="-30">
                <a:solidFill>
                  <a:srgbClr val="C3DFB8"/>
                </a:solidFill>
                <a:latin typeface="Arial"/>
                <a:cs typeface="Arial"/>
              </a:rPr>
              <a:t>e</a:t>
            </a:r>
            <a:r>
              <a:rPr dirty="0" sz="1100" spc="-30">
                <a:solidFill>
                  <a:srgbClr val="64AA49"/>
                </a:solidFill>
                <a:latin typeface="Arial"/>
                <a:cs typeface="Arial"/>
              </a:rPr>
              <a:t>' </a:t>
            </a:r>
            <a:r>
              <a:rPr dirty="0" sz="1100" spc="75">
                <a:solidFill>
                  <a:srgbClr val="C3DFB8"/>
                </a:solidFill>
                <a:latin typeface="Arial"/>
                <a:cs typeface="Arial"/>
              </a:rPr>
              <a:t>inibals </a:t>
            </a:r>
            <a:r>
              <a:rPr dirty="0" sz="1100" spc="-50">
                <a:solidFill>
                  <a:srgbClr val="C3DFB8"/>
                </a:solidFill>
                <a:latin typeface="Arial"/>
                <a:cs typeface="Arial"/>
              </a:rPr>
              <a:t>an</a:t>
            </a:r>
            <a:r>
              <a:rPr dirty="0" sz="1100" spc="-50">
                <a:solidFill>
                  <a:srgbClr val="64AA49"/>
                </a:solidFill>
                <a:latin typeface="Arial"/>
                <a:cs typeface="Arial"/>
              </a:rPr>
              <a:t>.</a:t>
            </a:r>
            <a:r>
              <a:rPr dirty="0" sz="1100" spc="-50">
                <a:solidFill>
                  <a:srgbClr val="C3DFB8"/>
                </a:solidFill>
                <a:latin typeface="Arial"/>
                <a:cs typeface="Arial"/>
              </a:rPr>
              <a:t>d </a:t>
            </a:r>
            <a:r>
              <a:rPr dirty="0" sz="1100" spc="-10">
                <a:solidFill>
                  <a:srgbClr val="C3DFB8"/>
                </a:solidFill>
                <a:latin typeface="Arial"/>
                <a:cs typeface="Arial"/>
              </a:rPr>
              <a:t>fu </a:t>
            </a:r>
            <a:r>
              <a:rPr dirty="0" sz="1100" spc="-5">
                <a:solidFill>
                  <a:srgbClr val="C3DFB8"/>
                </a:solidFill>
                <a:latin typeface="Arial"/>
                <a:cs typeface="Arial"/>
              </a:rPr>
              <a:t>ll </a:t>
            </a:r>
            <a:r>
              <a:rPr dirty="0" sz="1100" spc="-175">
                <a:solidFill>
                  <a:srgbClr val="64AA49"/>
                </a:solidFill>
                <a:latin typeface="Arial"/>
                <a:cs typeface="Arial"/>
              </a:rPr>
              <a:t>,</a:t>
            </a:r>
            <a:r>
              <a:rPr dirty="0" sz="1100" spc="-175">
                <a:solidFill>
                  <a:srgbClr val="C3DFB8"/>
                </a:solidFill>
                <a:latin typeface="Arial"/>
                <a:cs typeface="Arial"/>
              </a:rPr>
              <a:t>sign </a:t>
            </a:r>
            <a:r>
              <a:rPr dirty="0" sz="1100" spc="-10">
                <a:solidFill>
                  <a:srgbClr val="C3DFB8"/>
                </a:solidFill>
                <a:latin typeface="Arial"/>
                <a:cs typeface="Arial"/>
              </a:rPr>
              <a:t>at ures </a:t>
            </a:r>
            <a:r>
              <a:rPr dirty="0" sz="1100" spc="20">
                <a:solidFill>
                  <a:srgbClr val="C3DFB8"/>
                </a:solidFill>
                <a:latin typeface="Arial"/>
                <a:cs typeface="Arial"/>
              </a:rPr>
              <a:t>of </a:t>
            </a:r>
            <a:r>
              <a:rPr dirty="0" sz="1100" spc="15">
                <a:solidFill>
                  <a:srgbClr val="C3DFB8"/>
                </a:solidFill>
                <a:latin typeface="Arial"/>
                <a:cs typeface="Arial"/>
              </a:rPr>
              <a:t>all </a:t>
            </a:r>
            <a:r>
              <a:rPr dirty="0" sz="1100" spc="70">
                <a:solidFill>
                  <a:srgbClr val="C3DFB8"/>
                </a:solidFill>
                <a:latin typeface="Arial"/>
                <a:cs typeface="Arial"/>
              </a:rPr>
              <a:t>staff  </a:t>
            </a:r>
            <a:r>
              <a:rPr dirty="0" sz="1100" spc="100">
                <a:solidFill>
                  <a:srgbClr val="C3DFB8"/>
                </a:solidFill>
                <a:latin typeface="Arial"/>
                <a:cs typeface="Arial"/>
              </a:rPr>
              <a:t>that </a:t>
            </a:r>
            <a:r>
              <a:rPr dirty="0" sz="1100" spc="114">
                <a:solidFill>
                  <a:srgbClr val="C3DFB8"/>
                </a:solidFill>
                <a:latin typeface="Arial"/>
                <a:cs typeface="Arial"/>
              </a:rPr>
              <a:t>are </a:t>
            </a:r>
            <a:r>
              <a:rPr dirty="0" sz="1100" spc="90">
                <a:solidFill>
                  <a:srgbClr val="C3DFB8"/>
                </a:solidFill>
                <a:latin typeface="Arial"/>
                <a:cs typeface="Arial"/>
              </a:rPr>
              <a:t>in </a:t>
            </a:r>
            <a:r>
              <a:rPr dirty="0" sz="1100" spc="130">
                <a:solidFill>
                  <a:srgbClr val="C3DFB8"/>
                </a:solidFill>
                <a:latin typeface="Arial"/>
                <a:cs typeface="Arial"/>
              </a:rPr>
              <a:t>any </a:t>
            </a:r>
            <a:r>
              <a:rPr dirty="0" sz="1100" spc="50">
                <a:solidFill>
                  <a:srgbClr val="C3DFB8"/>
                </a:solidFill>
                <a:latin typeface="Arial"/>
                <a:cs typeface="Arial"/>
              </a:rPr>
              <a:t>way </a:t>
            </a:r>
            <a:r>
              <a:rPr dirty="0" sz="1100" spc="75">
                <a:solidFill>
                  <a:srgbClr val="C3DFB8"/>
                </a:solidFill>
                <a:latin typeface="Arial"/>
                <a:cs typeface="Arial"/>
              </a:rPr>
              <a:t>involved </a:t>
            </a:r>
            <a:r>
              <a:rPr dirty="0" sz="1100" spc="80">
                <a:solidFill>
                  <a:srgbClr val="C3DFB8"/>
                </a:solidFill>
                <a:latin typeface="Arial"/>
                <a:cs typeface="Arial"/>
              </a:rPr>
              <a:t>with </a:t>
            </a:r>
            <a:r>
              <a:rPr dirty="0" sz="1100" spc="85">
                <a:solidFill>
                  <a:srgbClr val="C3DFB8"/>
                </a:solidFill>
                <a:latin typeface="Arial"/>
                <a:cs typeface="Arial"/>
              </a:rPr>
              <a:t>the </a:t>
            </a:r>
            <a:r>
              <a:rPr dirty="0" sz="1100" spc="60">
                <a:solidFill>
                  <a:srgbClr val="C3DFB8"/>
                </a:solidFill>
                <a:latin typeface="Arial"/>
                <a:cs typeface="Arial"/>
              </a:rPr>
              <a:t>care and </a:t>
            </a:r>
            <a:r>
              <a:rPr dirty="0" sz="1100" spc="85">
                <a:solidFill>
                  <a:srgbClr val="C3DFB8"/>
                </a:solidFill>
                <a:latin typeface="Arial"/>
                <a:cs typeface="Arial"/>
              </a:rPr>
              <a:t>administration </a:t>
            </a:r>
            <a:r>
              <a:rPr dirty="0" sz="1100" spc="80">
                <a:solidFill>
                  <a:srgbClr val="C3DFB8"/>
                </a:solidFill>
                <a:latin typeface="Arial"/>
                <a:cs typeface="Arial"/>
              </a:rPr>
              <a:t>of</a:t>
            </a:r>
            <a:r>
              <a:rPr dirty="0" sz="1100" spc="190">
                <a:solidFill>
                  <a:srgbClr val="C3DFB8"/>
                </a:solidFill>
                <a:latin typeface="Arial"/>
                <a:cs typeface="Arial"/>
              </a:rPr>
              <a:t> </a:t>
            </a:r>
            <a:r>
              <a:rPr dirty="0" sz="1100" spc="75">
                <a:solidFill>
                  <a:srgbClr val="C3DFB8"/>
                </a:solidFill>
                <a:latin typeface="Arial"/>
                <a:cs typeface="Arial"/>
              </a:rPr>
              <a:t>medication.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19078" y="3968254"/>
            <a:ext cx="5789930" cy="689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60960">
              <a:lnSpc>
                <a:spcPts val="790"/>
              </a:lnSpc>
            </a:pPr>
            <a:r>
              <a:rPr dirty="0" sz="1000" spc="-10">
                <a:solidFill>
                  <a:srgbClr val="504D4D"/>
                </a:solidFill>
                <a:latin typeface="Arial"/>
                <a:cs typeface="Arial"/>
              </a:rPr>
              <a:t>Local</a:t>
            </a:r>
            <a:r>
              <a:rPr dirty="0" sz="1000" spc="-8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recording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systems</a:t>
            </a:r>
            <a:r>
              <a:rPr dirty="0" sz="1000" spc="-1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must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provide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an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accurate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audit</a:t>
            </a:r>
            <a:r>
              <a:rPr dirty="0" sz="1000" spc="-7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504D4D"/>
                </a:solidFill>
                <a:latin typeface="Arial"/>
                <a:cs typeface="Arial"/>
              </a:rPr>
              <a:t>trail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04D4D"/>
                </a:solidFill>
                <a:latin typeface="Arial"/>
                <a:cs typeface="Arial"/>
              </a:rPr>
              <a:t>from</a:t>
            </a:r>
            <a:r>
              <a:rPr dirty="0" sz="1000" spc="-10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prescription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504D4D"/>
                </a:solidFill>
                <a:latin typeface="Arial"/>
                <a:cs typeface="Arial"/>
              </a:rPr>
              <a:t>to</a:t>
            </a:r>
            <a:r>
              <a:rPr dirty="0" sz="1000" spc="-9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administration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504D4D"/>
                </a:solidFill>
                <a:latin typeface="Arial"/>
                <a:cs typeface="Arial"/>
              </a:rPr>
              <a:t>or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disposal.</a:t>
            </a:r>
            <a:r>
              <a:rPr dirty="0" sz="1000" spc="-2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algn="just" marL="64769" marR="149225">
              <a:lnSpc>
                <a:spcPct val="76200"/>
              </a:lnSpc>
              <a:spcBef>
                <a:spcPts val="155"/>
              </a:spcBef>
            </a:pP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up</a:t>
            </a:r>
            <a:r>
              <a:rPr dirty="0" sz="1000" spc="-8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504D4D"/>
                </a:solidFill>
                <a:latin typeface="Arial"/>
                <a:cs typeface="Arial"/>
              </a:rPr>
              <a:t>to</a:t>
            </a:r>
            <a:r>
              <a:rPr dirty="0" sz="1000" spc="-9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date</a:t>
            </a:r>
            <a:r>
              <a:rPr dirty="0" sz="1000" spc="-10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record</a:t>
            </a:r>
            <a:r>
              <a:rPr dirty="0" sz="1000" spc="-5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04D4D"/>
                </a:solidFill>
                <a:latin typeface="Arial"/>
                <a:cs typeface="Arial"/>
              </a:rPr>
              <a:t>of</a:t>
            </a:r>
            <a:r>
              <a:rPr dirty="0" sz="1000" spc="-7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current</a:t>
            </a:r>
            <a:r>
              <a:rPr dirty="0" sz="1000" spc="-7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medicatio</a:t>
            </a:r>
            <a:r>
              <a:rPr dirty="0" sz="1000" spc="-25">
                <a:solidFill>
                  <a:srgbClr val="363433"/>
                </a:solidFill>
                <a:latin typeface="Arial"/>
                <a:cs typeface="Arial"/>
              </a:rPr>
              <a:t>n</a:t>
            </a:r>
            <a:r>
              <a:rPr dirty="0" sz="1000" spc="-155">
                <a:solidFill>
                  <a:srgbClr val="363433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presc</a:t>
            </a:r>
            <a:r>
              <a:rPr dirty="0" sz="1000" spc="-40">
                <a:solidFill>
                  <a:srgbClr val="696767"/>
                </a:solidFill>
                <a:latin typeface="Arial"/>
                <a:cs typeface="Arial"/>
              </a:rPr>
              <a:t>i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rbed</a:t>
            </a:r>
            <a:r>
              <a:rPr dirty="0" sz="1000" spc="-10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for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each</a:t>
            </a:r>
            <a:r>
              <a:rPr dirty="0" sz="1000" spc="-8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person 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must</a:t>
            </a:r>
            <a:r>
              <a:rPr dirty="0" sz="1000" spc="-8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504D4D"/>
                </a:solidFill>
                <a:latin typeface="Arial"/>
                <a:cs typeface="Arial"/>
              </a:rPr>
              <a:t>be</a:t>
            </a:r>
            <a:r>
              <a:rPr dirty="0" sz="1000" spc="-13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maintained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and</a:t>
            </a:r>
            <a:r>
              <a:rPr dirty="0" sz="1000" spc="-6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04D4D"/>
                </a:solidFill>
                <a:latin typeface="Arial"/>
                <a:cs typeface="Arial"/>
              </a:rPr>
              <a:t>medicine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records 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should </a:t>
            </a:r>
            <a:r>
              <a:rPr dirty="0" sz="1000" spc="25">
                <a:solidFill>
                  <a:srgbClr val="504D4D"/>
                </a:solidFill>
                <a:latin typeface="Times New Roman"/>
                <a:cs typeface="Times New Roman"/>
              </a:rPr>
              <a:t>be </a:t>
            </a:r>
            <a:r>
              <a:rPr dirty="0" sz="1000" spc="-60">
                <a:solidFill>
                  <a:srgbClr val="504D4D"/>
                </a:solidFill>
                <a:latin typeface="Arial"/>
                <a:cs typeface="Arial"/>
              </a:rPr>
              <a:t>kept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together </a:t>
            </a:r>
            <a:r>
              <a:rPr dirty="0" sz="1000" spc="-55">
                <a:solidFill>
                  <a:srgbClr val="696767"/>
                </a:solidFill>
                <a:latin typeface="Arial"/>
                <a:cs typeface="Arial"/>
              </a:rPr>
              <a:t>i</a:t>
            </a:r>
            <a:r>
              <a:rPr dirty="0" sz="1000" spc="-55">
                <a:solidFill>
                  <a:srgbClr val="504D4D"/>
                </a:solidFill>
                <a:latin typeface="Arial"/>
                <a:cs typeface="Arial"/>
              </a:rPr>
              <a:t>n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one place</a:t>
            </a:r>
            <a:r>
              <a:rPr dirty="0" sz="1000" spc="-30">
                <a:solidFill>
                  <a:srgbClr val="696767"/>
                </a:solidFill>
                <a:latin typeface="Arial"/>
                <a:cs typeface="Arial"/>
              </a:rPr>
              <a:t>.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All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medication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records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should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reference </a:t>
            </a:r>
            <a:r>
              <a:rPr dirty="0" sz="1000" spc="10">
                <a:solidFill>
                  <a:srgbClr val="504D4D"/>
                </a:solidFill>
                <a:latin typeface="Arial"/>
                <a:cs typeface="Arial"/>
              </a:rPr>
              <a:t>to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the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o</a:t>
            </a:r>
            <a:r>
              <a:rPr dirty="0" sz="1000" spc="-30">
                <a:solidFill>
                  <a:srgbClr val="696767"/>
                </a:solidFill>
                <a:latin typeface="Arial"/>
                <a:cs typeface="Arial"/>
              </a:rPr>
              <a:t>ri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ginalprescription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and  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not</a:t>
            </a:r>
            <a:r>
              <a:rPr dirty="0" sz="1000" spc="-9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the</a:t>
            </a:r>
            <a:r>
              <a:rPr dirty="0" sz="1000" spc="-10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p</a:t>
            </a:r>
            <a:r>
              <a:rPr dirty="0" sz="1000" spc="-15">
                <a:solidFill>
                  <a:srgbClr val="363433"/>
                </a:solidFill>
                <a:latin typeface="Arial"/>
                <a:cs typeface="Arial"/>
              </a:rPr>
              <a:t>r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ev</a:t>
            </a:r>
            <a:r>
              <a:rPr dirty="0" sz="1000" spc="-15">
                <a:solidFill>
                  <a:srgbClr val="696767"/>
                </a:solidFill>
                <a:latin typeface="Arial"/>
                <a:cs typeface="Arial"/>
              </a:rPr>
              <a:t>i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ous</a:t>
            </a:r>
            <a:r>
              <a:rPr dirty="0" sz="1000" spc="-20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MAR</a:t>
            </a:r>
            <a:r>
              <a:rPr dirty="0" sz="1000" spc="-40">
                <a:solidFill>
                  <a:srgbClr val="696767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0702" y="1963216"/>
            <a:ext cx="0" cy="1362075"/>
          </a:xfrm>
          <a:custGeom>
            <a:avLst/>
            <a:gdLst/>
            <a:ahLst/>
            <a:cxnLst/>
            <a:rect l="l" t="t" r="r" b="b"/>
            <a:pathLst>
              <a:path w="0" h="1362075">
                <a:moveTo>
                  <a:pt x="0" y="1361982"/>
                </a:moveTo>
                <a:lnTo>
                  <a:pt x="0" y="0"/>
                </a:lnTo>
              </a:path>
            </a:pathLst>
          </a:custGeom>
          <a:ln w="15342">
            <a:solidFill>
              <a:srgbClr val="C3D8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425298" y="3929502"/>
            <a:ext cx="0" cy="730250"/>
          </a:xfrm>
          <a:custGeom>
            <a:avLst/>
            <a:gdLst/>
            <a:ahLst/>
            <a:cxnLst/>
            <a:rect l="l" t="t" r="r" b="b"/>
            <a:pathLst>
              <a:path w="0" h="730250">
                <a:moveTo>
                  <a:pt x="0" y="730070"/>
                </a:moveTo>
                <a:lnTo>
                  <a:pt x="0" y="0"/>
                </a:lnTo>
              </a:path>
            </a:pathLst>
          </a:custGeom>
          <a:ln w="6136">
            <a:solidFill>
              <a:srgbClr val="6064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15475" y="3923366"/>
            <a:ext cx="0" cy="733425"/>
          </a:xfrm>
          <a:custGeom>
            <a:avLst/>
            <a:gdLst/>
            <a:ahLst/>
            <a:cxnLst/>
            <a:rect l="l" t="t" r="r" b="b"/>
            <a:pathLst>
              <a:path w="0" h="733425">
                <a:moveTo>
                  <a:pt x="0" y="733139"/>
                </a:moveTo>
                <a:lnTo>
                  <a:pt x="0" y="0"/>
                </a:lnTo>
              </a:path>
            </a:pathLst>
          </a:custGeom>
          <a:ln w="9205">
            <a:solidFill>
              <a:srgbClr val="6064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70156" y="920258"/>
            <a:ext cx="0" cy="478790"/>
          </a:xfrm>
          <a:custGeom>
            <a:avLst/>
            <a:gdLst/>
            <a:ahLst/>
            <a:cxnLst/>
            <a:rect l="l" t="t" r="r" b="b"/>
            <a:pathLst>
              <a:path w="0" h="478790">
                <a:moveTo>
                  <a:pt x="0" y="478533"/>
                </a:moveTo>
                <a:lnTo>
                  <a:pt x="0" y="0"/>
                </a:lnTo>
              </a:path>
            </a:pathLst>
          </a:custGeom>
          <a:ln w="9205">
            <a:solidFill>
              <a:srgbClr val="BCD8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34044" y="407981"/>
            <a:ext cx="0" cy="1653539"/>
          </a:xfrm>
          <a:custGeom>
            <a:avLst/>
            <a:gdLst/>
            <a:ahLst/>
            <a:cxnLst/>
            <a:rect l="l" t="t" r="r" b="b"/>
            <a:pathLst>
              <a:path w="0" h="1653539">
                <a:moveTo>
                  <a:pt x="0" y="1653396"/>
                </a:moveTo>
                <a:lnTo>
                  <a:pt x="0" y="0"/>
                </a:lnTo>
              </a:path>
            </a:pathLst>
          </a:custGeom>
          <a:ln w="15342">
            <a:solidFill>
              <a:srgbClr val="93B3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52454" y="674856"/>
            <a:ext cx="0" cy="2613660"/>
          </a:xfrm>
          <a:custGeom>
            <a:avLst/>
            <a:gdLst/>
            <a:ahLst/>
            <a:cxnLst/>
            <a:rect l="l" t="t" r="r" b="b"/>
            <a:pathLst>
              <a:path w="0" h="2613660">
                <a:moveTo>
                  <a:pt x="0" y="2613532"/>
                </a:moveTo>
                <a:lnTo>
                  <a:pt x="0" y="0"/>
                </a:lnTo>
              </a:path>
            </a:pathLst>
          </a:custGeom>
          <a:ln w="6136">
            <a:solidFill>
              <a:srgbClr val="C8D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7089" y="56749"/>
            <a:ext cx="7239000" cy="0"/>
          </a:xfrm>
          <a:custGeom>
            <a:avLst/>
            <a:gdLst/>
            <a:ahLst/>
            <a:cxnLst/>
            <a:rect l="l" t="t" r="r" b="b"/>
            <a:pathLst>
              <a:path w="7239000" h="0">
                <a:moveTo>
                  <a:pt x="0" y="0"/>
                </a:moveTo>
                <a:lnTo>
                  <a:pt x="7238488" y="0"/>
                </a:lnTo>
              </a:path>
            </a:pathLst>
          </a:custGeom>
          <a:ln w="9205">
            <a:solidFill>
              <a:srgbClr val="9C9C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29675" y="914122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44" y="0"/>
                </a:lnTo>
              </a:path>
            </a:pathLst>
          </a:custGeom>
          <a:ln w="12273">
            <a:solidFill>
              <a:srgbClr val="B3CF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37847" y="917190"/>
            <a:ext cx="2759075" cy="0"/>
          </a:xfrm>
          <a:custGeom>
            <a:avLst/>
            <a:gdLst/>
            <a:ahLst/>
            <a:cxnLst/>
            <a:rect l="l" t="t" r="r" b="b"/>
            <a:pathLst>
              <a:path w="2759075" h="0">
                <a:moveTo>
                  <a:pt x="0" y="0"/>
                </a:moveTo>
                <a:lnTo>
                  <a:pt x="2758541" y="0"/>
                </a:lnTo>
              </a:path>
            </a:pathLst>
          </a:custGeom>
          <a:ln w="9205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64136" y="914122"/>
            <a:ext cx="607695" cy="0"/>
          </a:xfrm>
          <a:custGeom>
            <a:avLst/>
            <a:gdLst/>
            <a:ahLst/>
            <a:cxnLst/>
            <a:rect l="l" t="t" r="r" b="b"/>
            <a:pathLst>
              <a:path w="607695" h="0">
                <a:moveTo>
                  <a:pt x="0" y="0"/>
                </a:moveTo>
                <a:lnTo>
                  <a:pt x="607554" y="0"/>
                </a:lnTo>
              </a:path>
            </a:pathLst>
          </a:custGeom>
          <a:ln w="3175">
            <a:solidFill>
              <a:srgbClr val="B8D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24797" y="3253111"/>
            <a:ext cx="724535" cy="0"/>
          </a:xfrm>
          <a:custGeom>
            <a:avLst/>
            <a:gdLst/>
            <a:ahLst/>
            <a:cxnLst/>
            <a:rect l="l" t="t" r="r" b="b"/>
            <a:pathLst>
              <a:path w="724534" h="0">
                <a:moveTo>
                  <a:pt x="0" y="0"/>
                </a:moveTo>
                <a:lnTo>
                  <a:pt x="724155" y="0"/>
                </a:lnTo>
              </a:path>
            </a:pathLst>
          </a:custGeom>
          <a:ln w="30684">
            <a:solidFill>
              <a:srgbClr val="9393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17627" y="3931034"/>
            <a:ext cx="5799455" cy="0"/>
          </a:xfrm>
          <a:custGeom>
            <a:avLst/>
            <a:gdLst/>
            <a:ahLst/>
            <a:cxnLst/>
            <a:rect l="l" t="t" r="r" b="b"/>
            <a:pathLst>
              <a:path w="5799455" h="0">
                <a:moveTo>
                  <a:pt x="0" y="0"/>
                </a:moveTo>
                <a:lnTo>
                  <a:pt x="5799382" y="0"/>
                </a:lnTo>
              </a:path>
            </a:pathLst>
          </a:custGeom>
          <a:ln w="6136">
            <a:solidFill>
              <a:srgbClr val="575B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23763" y="4653437"/>
            <a:ext cx="5799455" cy="0"/>
          </a:xfrm>
          <a:custGeom>
            <a:avLst/>
            <a:gdLst/>
            <a:ahLst/>
            <a:cxnLst/>
            <a:rect l="l" t="t" r="r" b="b"/>
            <a:pathLst>
              <a:path w="5799455" h="0">
                <a:moveTo>
                  <a:pt x="0" y="0"/>
                </a:moveTo>
                <a:lnTo>
                  <a:pt x="5799382" y="0"/>
                </a:lnTo>
              </a:path>
            </a:pathLst>
          </a:custGeom>
          <a:ln w="6136">
            <a:solidFill>
              <a:srgbClr val="4B4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91377" y="441488"/>
            <a:ext cx="690245" cy="200660"/>
          </a:xfrm>
          <a:custGeom>
            <a:avLst/>
            <a:gdLst/>
            <a:ahLst/>
            <a:cxnLst/>
            <a:rect l="l" t="t" r="r" b="b"/>
            <a:pathLst>
              <a:path w="690244" h="200659">
                <a:moveTo>
                  <a:pt x="0" y="0"/>
                </a:moveTo>
                <a:lnTo>
                  <a:pt x="690118" y="0"/>
                </a:lnTo>
                <a:lnTo>
                  <a:pt x="690118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37303" y="441488"/>
            <a:ext cx="3004185" cy="200660"/>
          </a:xfrm>
          <a:custGeom>
            <a:avLst/>
            <a:gdLst/>
            <a:ahLst/>
            <a:cxnLst/>
            <a:rect l="l" t="t" r="r" b="b"/>
            <a:pathLst>
              <a:path w="3004185" h="200659">
                <a:moveTo>
                  <a:pt x="0" y="0"/>
                </a:moveTo>
                <a:lnTo>
                  <a:pt x="3003928" y="0"/>
                </a:lnTo>
                <a:lnTo>
                  <a:pt x="3003928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78677" y="449264"/>
            <a:ext cx="3999229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80" b="1">
                <a:solidFill>
                  <a:srgbClr val="DDE2E6"/>
                </a:solidFill>
                <a:latin typeface="Arial"/>
                <a:cs typeface="Arial"/>
              </a:rPr>
              <a:t>Recording </a:t>
            </a:r>
            <a:r>
              <a:rPr dirty="0" sz="1100" spc="90" b="1">
                <a:solidFill>
                  <a:srgbClr val="DDE2E6"/>
                </a:solidFill>
                <a:latin typeface="Arial"/>
                <a:cs typeface="Arial"/>
              </a:rPr>
              <a:t>and </a:t>
            </a:r>
            <a:r>
              <a:rPr dirty="0" sz="1100" spc="95" b="1">
                <a:solidFill>
                  <a:srgbClr val="DDE2E6"/>
                </a:solidFill>
                <a:latin typeface="Arial"/>
                <a:cs typeface="Arial"/>
              </a:rPr>
              <a:t>Reporting </a:t>
            </a:r>
            <a:r>
              <a:rPr dirty="0" sz="1100" spc="110" b="1">
                <a:solidFill>
                  <a:srgbClr val="DDE2E6"/>
                </a:solidFill>
                <a:latin typeface="Arial"/>
                <a:cs typeface="Arial"/>
              </a:rPr>
              <a:t>on </a:t>
            </a:r>
            <a:r>
              <a:rPr dirty="0" sz="1100" spc="90" b="1">
                <a:solidFill>
                  <a:srgbClr val="DDE2E6"/>
                </a:solidFill>
                <a:latin typeface="Arial"/>
                <a:cs typeface="Arial"/>
              </a:rPr>
              <a:t>the </a:t>
            </a:r>
            <a:r>
              <a:rPr dirty="0" sz="1100" spc="110" b="1">
                <a:solidFill>
                  <a:srgbClr val="DDE2E6"/>
                </a:solidFill>
                <a:latin typeface="Arial"/>
                <a:cs typeface="Arial"/>
              </a:rPr>
              <a:t>Use </a:t>
            </a:r>
            <a:r>
              <a:rPr dirty="0" sz="1100" spc="85" b="1">
                <a:solidFill>
                  <a:srgbClr val="DDE2E6"/>
                </a:solidFill>
                <a:latin typeface="Arial"/>
                <a:cs typeface="Arial"/>
              </a:rPr>
              <a:t>of</a:t>
            </a:r>
            <a:r>
              <a:rPr dirty="0" sz="1100" spc="275" b="1">
                <a:solidFill>
                  <a:srgbClr val="DDE2E6"/>
                </a:solidFill>
                <a:latin typeface="Arial"/>
                <a:cs typeface="Arial"/>
              </a:rPr>
              <a:t> </a:t>
            </a:r>
            <a:r>
              <a:rPr dirty="0" sz="1100" spc="95" b="1">
                <a:solidFill>
                  <a:srgbClr val="DDE2E6"/>
                </a:solidFill>
                <a:latin typeface="Arial"/>
                <a:cs typeface="Arial"/>
              </a:rPr>
              <a:t>Medication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70273" y="1279274"/>
            <a:ext cx="3533140" cy="984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5" b="1">
                <a:solidFill>
                  <a:srgbClr val="4F77A1"/>
                </a:solidFill>
                <a:latin typeface="Arial"/>
                <a:cs typeface="Arial"/>
              </a:rPr>
              <a:t>Measurement:</a:t>
            </a:r>
            <a:endParaRPr sz="1400">
              <a:latin typeface="Arial"/>
              <a:cs typeface="Arial"/>
            </a:endParaRPr>
          </a:p>
          <a:p>
            <a:pPr marL="229235" indent="-199390">
              <a:lnSpc>
                <a:spcPct val="100000"/>
              </a:lnSpc>
              <a:spcBef>
                <a:spcPts val="645"/>
              </a:spcBef>
              <a:buChar char="•"/>
              <a:tabLst>
                <a:tab pos="229235" algn="l"/>
                <a:tab pos="229870" algn="l"/>
              </a:tabLst>
            </a:pPr>
            <a:r>
              <a:rPr dirty="0" sz="1100" spc="35">
                <a:solidFill>
                  <a:srgbClr val="595656"/>
                </a:solidFill>
                <a:latin typeface="Arial"/>
                <a:cs typeface="Arial"/>
              </a:rPr>
              <a:t>Medication comes </a:t>
            </a:r>
            <a:r>
              <a:rPr dirty="0" sz="1100" spc="25">
                <a:solidFill>
                  <a:srgbClr val="595656"/>
                </a:solidFill>
                <a:latin typeface="Arial"/>
                <a:cs typeface="Arial"/>
              </a:rPr>
              <a:t>in </a:t>
            </a:r>
            <a:r>
              <a:rPr dirty="0" sz="1100" spc="60">
                <a:solidFill>
                  <a:srgbClr val="595656"/>
                </a:solidFill>
                <a:latin typeface="Arial"/>
                <a:cs typeface="Arial"/>
              </a:rPr>
              <a:t>different</a:t>
            </a:r>
            <a:r>
              <a:rPr dirty="0" sz="1100" spc="10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100" spc="55">
                <a:solidFill>
                  <a:srgbClr val="595656"/>
                </a:solidFill>
                <a:latin typeface="Arial"/>
                <a:cs typeface="Arial"/>
              </a:rPr>
              <a:t>strengths.</a:t>
            </a:r>
            <a:endParaRPr sz="1100">
              <a:latin typeface="Arial"/>
              <a:cs typeface="Arial"/>
            </a:endParaRPr>
          </a:p>
          <a:p>
            <a:pPr marL="227965" indent="-198120">
              <a:lnSpc>
                <a:spcPct val="100000"/>
              </a:lnSpc>
              <a:spcBef>
                <a:spcPts val="585"/>
              </a:spcBef>
              <a:buChar char="•"/>
              <a:tabLst>
                <a:tab pos="227965" algn="l"/>
                <a:tab pos="228600" algn="l"/>
              </a:tabLst>
            </a:pPr>
            <a:r>
              <a:rPr dirty="0" sz="1100" spc="30">
                <a:solidFill>
                  <a:srgbClr val="595656"/>
                </a:solidFill>
                <a:latin typeface="Arial"/>
                <a:cs typeface="Arial"/>
              </a:rPr>
              <a:t>Always </a:t>
            </a:r>
            <a:r>
              <a:rPr dirty="0" sz="1100" spc="40">
                <a:solidFill>
                  <a:srgbClr val="595656"/>
                </a:solidFill>
                <a:latin typeface="Arial"/>
                <a:cs typeface="Arial"/>
              </a:rPr>
              <a:t>check you </a:t>
            </a:r>
            <a:r>
              <a:rPr dirty="0" sz="1100" spc="50">
                <a:solidFill>
                  <a:srgbClr val="595656"/>
                </a:solidFill>
                <a:latin typeface="Arial"/>
                <a:cs typeface="Arial"/>
              </a:rPr>
              <a:t>have </a:t>
            </a:r>
            <a:r>
              <a:rPr dirty="0" sz="1100" spc="45">
                <a:solidFill>
                  <a:srgbClr val="595656"/>
                </a:solidFill>
                <a:latin typeface="Arial"/>
                <a:cs typeface="Arial"/>
              </a:rPr>
              <a:t>the correct</a:t>
            </a:r>
            <a:r>
              <a:rPr dirty="0" sz="1100" spc="18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595656"/>
                </a:solidFill>
                <a:latin typeface="Arial"/>
                <a:cs typeface="Arial"/>
              </a:rPr>
              <a:t>dosage.</a:t>
            </a:r>
            <a:endParaRPr sz="1100">
              <a:latin typeface="Arial"/>
              <a:cs typeface="Arial"/>
            </a:endParaRPr>
          </a:p>
          <a:p>
            <a:pPr marL="233045" indent="-200025">
              <a:lnSpc>
                <a:spcPct val="100000"/>
              </a:lnSpc>
              <a:spcBef>
                <a:spcPts val="755"/>
              </a:spcBef>
              <a:buChar char="•"/>
              <a:tabLst>
                <a:tab pos="233045" algn="l"/>
                <a:tab pos="233679" algn="l"/>
              </a:tabLst>
            </a:pPr>
            <a:r>
              <a:rPr dirty="0" sz="1100" spc="10">
                <a:solidFill>
                  <a:srgbClr val="595656"/>
                </a:solidFill>
                <a:latin typeface="Arial"/>
                <a:cs typeface="Arial"/>
              </a:rPr>
              <a:t>Check </a:t>
            </a:r>
            <a:r>
              <a:rPr dirty="0" sz="1100" spc="5">
                <a:solidFill>
                  <a:srgbClr val="595656"/>
                </a:solidFill>
                <a:latin typeface="Arial"/>
                <a:cs typeface="Arial"/>
              </a:rPr>
              <a:t>the  </a:t>
            </a:r>
            <a:r>
              <a:rPr dirty="0" sz="1100" spc="45">
                <a:solidFill>
                  <a:srgbClr val="595656"/>
                </a:solidFill>
                <a:latin typeface="Arial"/>
                <a:cs typeface="Arial"/>
              </a:rPr>
              <a:t>med</a:t>
            </a:r>
            <a:r>
              <a:rPr dirty="0" sz="1100" spc="45">
                <a:solidFill>
                  <a:srgbClr val="707072"/>
                </a:solidFill>
                <a:latin typeface="Arial"/>
                <a:cs typeface="Arial"/>
              </a:rPr>
              <a:t>i</a:t>
            </a:r>
            <a:r>
              <a:rPr dirty="0" sz="1100" spc="45">
                <a:solidFill>
                  <a:srgbClr val="595656"/>
                </a:solidFill>
                <a:latin typeface="Arial"/>
                <a:cs typeface="Arial"/>
              </a:rPr>
              <a:t>cation sheet, label </a:t>
            </a:r>
            <a:r>
              <a:rPr dirty="0" sz="1100" spc="60">
                <a:solidFill>
                  <a:srgbClr val="595656"/>
                </a:solidFill>
                <a:latin typeface="Arial"/>
                <a:cs typeface="Arial"/>
              </a:rPr>
              <a:t>and</a:t>
            </a:r>
            <a:r>
              <a:rPr dirty="0" sz="1100" spc="6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595656"/>
                </a:solidFill>
                <a:latin typeface="Arial"/>
                <a:cs typeface="Arial"/>
              </a:rPr>
              <a:t>container.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87026" y="3280377"/>
            <a:ext cx="40957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80" b="1">
                <a:solidFill>
                  <a:srgbClr val="595656"/>
                </a:solidFill>
                <a:latin typeface="Times New Roman"/>
                <a:cs typeface="Times New Roman"/>
              </a:rPr>
              <a:t>BACK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25298" y="3965627"/>
            <a:ext cx="5790565" cy="688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3500" marR="44450" indent="-1270">
              <a:lnSpc>
                <a:spcPct val="77500"/>
              </a:lnSpc>
            </a:pPr>
            <a:r>
              <a:rPr dirty="0" sz="1000" spc="5">
                <a:solidFill>
                  <a:srgbClr val="595656"/>
                </a:solidFill>
                <a:latin typeface="Arial"/>
                <a:cs typeface="Arial"/>
              </a:rPr>
              <a:t>To </a:t>
            </a:r>
            <a:r>
              <a:rPr dirty="0" sz="1000" spc="-40">
                <a:solidFill>
                  <a:srgbClr val="595656"/>
                </a:solidFill>
                <a:latin typeface="Arial"/>
                <a:cs typeface="Arial"/>
              </a:rPr>
              <a:t>maintain </a:t>
            </a:r>
            <a:r>
              <a:rPr dirty="0" sz="1000" spc="-10">
                <a:solidFill>
                  <a:srgbClr val="595656"/>
                </a:solidFill>
                <a:latin typeface="Arial"/>
                <a:cs typeface="Arial"/>
              </a:rPr>
              <a:t>an </a:t>
            </a:r>
            <a:r>
              <a:rPr dirty="0" sz="1000" spc="-45">
                <a:solidFill>
                  <a:srgbClr val="595656"/>
                </a:solidFill>
                <a:latin typeface="Arial"/>
                <a:cs typeface="Arial"/>
              </a:rPr>
              <a:t>accurate </a:t>
            </a:r>
            <a:r>
              <a:rPr dirty="0" sz="1000" spc="-35">
                <a:solidFill>
                  <a:srgbClr val="595656"/>
                </a:solidFill>
                <a:latin typeface="Arial"/>
                <a:cs typeface="Arial"/>
              </a:rPr>
              <a:t>recording </a:t>
            </a:r>
            <a:r>
              <a:rPr dirty="0" sz="1000" spc="-40">
                <a:solidFill>
                  <a:srgbClr val="595656"/>
                </a:solidFill>
                <a:latin typeface="Arial"/>
                <a:cs typeface="Arial"/>
              </a:rPr>
              <a:t>system, </a:t>
            </a:r>
            <a:r>
              <a:rPr dirty="0" sz="1000" spc="-50">
                <a:solidFill>
                  <a:srgbClr val="595656"/>
                </a:solidFill>
                <a:latin typeface="Arial"/>
                <a:cs typeface="Arial"/>
              </a:rPr>
              <a:t>everyone </a:t>
            </a:r>
            <a:r>
              <a:rPr dirty="0" sz="1000" spc="-30">
                <a:solidFill>
                  <a:srgbClr val="595656"/>
                </a:solidFill>
                <a:latin typeface="Arial"/>
                <a:cs typeface="Arial"/>
              </a:rPr>
              <a:t>must </a:t>
            </a:r>
            <a:r>
              <a:rPr dirty="0" sz="1000" spc="-65">
                <a:solidFill>
                  <a:srgbClr val="595656"/>
                </a:solidFill>
                <a:latin typeface="Arial"/>
                <a:cs typeface="Arial"/>
              </a:rPr>
              <a:t>understand </a:t>
            </a:r>
            <a:r>
              <a:rPr dirty="0" sz="1000" spc="-20">
                <a:solidFill>
                  <a:srgbClr val="595656"/>
                </a:solidFill>
                <a:latin typeface="Arial"/>
                <a:cs typeface="Arial"/>
              </a:rPr>
              <a:t>how </a:t>
            </a:r>
            <a:r>
              <a:rPr dirty="0" sz="1000" spc="-60">
                <a:solidFill>
                  <a:srgbClr val="595656"/>
                </a:solidFill>
                <a:latin typeface="Arial"/>
                <a:cs typeface="Arial"/>
              </a:rPr>
              <a:t>drugs </a:t>
            </a:r>
            <a:r>
              <a:rPr dirty="0" sz="1000" spc="-25">
                <a:solidFill>
                  <a:srgbClr val="595656"/>
                </a:solidFill>
                <a:latin typeface="Arial"/>
                <a:cs typeface="Arial"/>
              </a:rPr>
              <a:t>are </a:t>
            </a:r>
            <a:r>
              <a:rPr dirty="0" sz="1000" spc="-55">
                <a:solidFill>
                  <a:srgbClr val="595656"/>
                </a:solidFill>
                <a:latin typeface="Arial"/>
                <a:cs typeface="Arial"/>
              </a:rPr>
              <a:t>named, </a:t>
            </a:r>
            <a:r>
              <a:rPr dirty="0" sz="1000" spc="-65">
                <a:solidFill>
                  <a:srgbClr val="595656"/>
                </a:solidFill>
                <a:latin typeface="Arial"/>
                <a:cs typeface="Arial"/>
              </a:rPr>
              <a:t>how </a:t>
            </a:r>
            <a:r>
              <a:rPr dirty="0" sz="1000" spc="-50">
                <a:solidFill>
                  <a:srgbClr val="595656"/>
                </a:solidFill>
                <a:latin typeface="Arial"/>
                <a:cs typeface="Arial"/>
              </a:rPr>
              <a:t>drugs </a:t>
            </a:r>
            <a:r>
              <a:rPr dirty="0" sz="1000" spc="-25">
                <a:solidFill>
                  <a:srgbClr val="595656"/>
                </a:solidFill>
                <a:latin typeface="Arial"/>
                <a:cs typeface="Arial"/>
              </a:rPr>
              <a:t>are  </a:t>
            </a:r>
            <a:r>
              <a:rPr dirty="0" sz="1000" spc="-45">
                <a:solidFill>
                  <a:srgbClr val="595656"/>
                </a:solidFill>
                <a:latin typeface="Arial"/>
                <a:cs typeface="Arial"/>
              </a:rPr>
              <a:t>measured </a:t>
            </a:r>
            <a:r>
              <a:rPr dirty="0" sz="1000" spc="-25">
                <a:solidFill>
                  <a:srgbClr val="595656"/>
                </a:solidFill>
                <a:latin typeface="Arial"/>
                <a:cs typeface="Arial"/>
              </a:rPr>
              <a:t>and</a:t>
            </a:r>
            <a:r>
              <a:rPr dirty="0" sz="1000" spc="-11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95656"/>
                </a:solidFill>
                <a:latin typeface="Arial"/>
                <a:cs typeface="Arial"/>
              </a:rPr>
              <a:t>what</a:t>
            </a:r>
            <a:r>
              <a:rPr dirty="0" sz="1000" spc="-9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595656"/>
                </a:solidFill>
                <a:latin typeface="Arial"/>
                <a:cs typeface="Arial"/>
              </a:rPr>
              <a:t>is</a:t>
            </a:r>
            <a:r>
              <a:rPr dirty="0" sz="1000" spc="-13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95656"/>
                </a:solidFill>
                <a:latin typeface="Arial"/>
                <a:cs typeface="Arial"/>
              </a:rPr>
              <a:t>provided</a:t>
            </a:r>
            <a:r>
              <a:rPr dirty="0" sz="1000" spc="-25">
                <a:solidFill>
                  <a:srgbClr val="595656"/>
                </a:solidFill>
                <a:latin typeface="Arial"/>
                <a:cs typeface="Arial"/>
              </a:rPr>
              <a:t> on</a:t>
            </a:r>
            <a:r>
              <a:rPr dirty="0" sz="1000" spc="-13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595656"/>
                </a:solidFill>
                <a:latin typeface="Arial"/>
                <a:cs typeface="Arial"/>
              </a:rPr>
              <a:t>a</a:t>
            </a:r>
            <a:r>
              <a:rPr dirty="0" sz="1000" spc="-114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595656"/>
                </a:solidFill>
                <a:latin typeface="Arial"/>
                <a:cs typeface="Arial"/>
              </a:rPr>
              <a:t>medicine</a:t>
            </a:r>
            <a:r>
              <a:rPr dirty="0" sz="1000" spc="-5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95656"/>
                </a:solidFill>
                <a:latin typeface="Arial"/>
                <a:cs typeface="Arial"/>
              </a:rPr>
              <a:t>label.</a:t>
            </a:r>
            <a:r>
              <a:rPr dirty="0" sz="1000" spc="-6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95656"/>
                </a:solidFill>
                <a:latin typeface="Arial"/>
                <a:cs typeface="Arial"/>
              </a:rPr>
              <a:t>Click</a:t>
            </a:r>
            <a:r>
              <a:rPr dirty="0" sz="1000" spc="-5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95656"/>
                </a:solidFill>
                <a:latin typeface="Arial"/>
                <a:cs typeface="Arial"/>
              </a:rPr>
              <a:t>on</a:t>
            </a:r>
            <a:r>
              <a:rPr dirty="0" sz="1000" spc="-12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95656"/>
                </a:solidFill>
                <a:latin typeface="Arial"/>
                <a:cs typeface="Arial"/>
              </a:rPr>
              <a:t>each</a:t>
            </a:r>
            <a:r>
              <a:rPr dirty="0" sz="1000" spc="-7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95656"/>
                </a:solidFill>
                <a:latin typeface="Arial"/>
                <a:cs typeface="Arial"/>
              </a:rPr>
              <a:t>of</a:t>
            </a:r>
            <a:r>
              <a:rPr dirty="0" sz="1000" spc="-14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95656"/>
                </a:solidFill>
                <a:latin typeface="Arial"/>
                <a:cs typeface="Arial"/>
              </a:rPr>
              <a:t>the</a:t>
            </a:r>
            <a:r>
              <a:rPr dirty="0" sz="1000" spc="-114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95656"/>
                </a:solidFill>
                <a:latin typeface="Arial"/>
                <a:cs typeface="Arial"/>
              </a:rPr>
              <a:t>headings</a:t>
            </a:r>
            <a:r>
              <a:rPr dirty="0" sz="1000" spc="-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95656"/>
                </a:solidFill>
                <a:latin typeface="Arial"/>
                <a:cs typeface="Arial"/>
              </a:rPr>
              <a:t>for</a:t>
            </a:r>
            <a:r>
              <a:rPr dirty="0" sz="1000" spc="-8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95656"/>
                </a:solidFill>
                <a:latin typeface="Arial"/>
                <a:cs typeface="Arial"/>
              </a:rPr>
              <a:t>more</a:t>
            </a:r>
            <a:r>
              <a:rPr dirty="0" sz="1000" spc="-2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95656"/>
                </a:solidFill>
                <a:latin typeface="Arial"/>
                <a:cs typeface="Arial"/>
              </a:rPr>
              <a:t>infonnation</a:t>
            </a:r>
            <a:r>
              <a:rPr dirty="0" sz="1000" spc="1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65">
                <a:solidFill>
                  <a:srgbClr val="595656"/>
                </a:solidFill>
                <a:latin typeface="Arial"/>
                <a:cs typeface="Arial"/>
              </a:rPr>
              <a:t>and</a:t>
            </a:r>
            <a:r>
              <a:rPr dirty="0" sz="1000" spc="-8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95656"/>
                </a:solidFill>
                <a:latin typeface="Arial"/>
                <a:cs typeface="Arial"/>
              </a:rPr>
              <a:t>for  </a:t>
            </a:r>
            <a:r>
              <a:rPr dirty="0" sz="1000" spc="-35">
                <a:solidFill>
                  <a:srgbClr val="595656"/>
                </a:solidFill>
                <a:latin typeface="Arial"/>
                <a:cs typeface="Arial"/>
              </a:rPr>
              <a:t>further</a:t>
            </a:r>
            <a:r>
              <a:rPr dirty="0" sz="1000" spc="-6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95656"/>
                </a:solidFill>
                <a:latin typeface="Arial"/>
                <a:cs typeface="Arial"/>
              </a:rPr>
              <a:t>learning</a:t>
            </a:r>
            <a:r>
              <a:rPr dirty="0" sz="1000" spc="-10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95656"/>
                </a:solidFill>
                <a:latin typeface="Arial"/>
                <a:cs typeface="Arial"/>
              </a:rPr>
              <a:t>and</a:t>
            </a:r>
            <a:r>
              <a:rPr dirty="0" sz="1000" spc="-114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595656"/>
                </a:solidFill>
                <a:latin typeface="Arial"/>
                <a:cs typeface="Arial"/>
              </a:rPr>
              <a:t>a</a:t>
            </a:r>
            <a:r>
              <a:rPr dirty="0" sz="1000" spc="-13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95656"/>
                </a:solidFill>
                <a:latin typeface="Arial"/>
                <a:cs typeface="Arial"/>
              </a:rPr>
              <a:t>refresher</a:t>
            </a:r>
            <a:r>
              <a:rPr dirty="0" sz="1000" spc="-4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595656"/>
                </a:solidFill>
                <a:latin typeface="Arial"/>
                <a:cs typeface="Arial"/>
              </a:rPr>
              <a:t>of</a:t>
            </a:r>
            <a:r>
              <a:rPr dirty="0" sz="1000" spc="-70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595656"/>
                </a:solidFill>
                <a:latin typeface="Arial"/>
                <a:cs typeface="Arial"/>
              </a:rPr>
              <a:t>previous</a:t>
            </a:r>
            <a:r>
              <a:rPr dirty="0" sz="1000" spc="-5">
                <a:solidFill>
                  <a:srgbClr val="595656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95656"/>
                </a:solidFill>
                <a:latin typeface="Arial"/>
                <a:cs typeface="Arial"/>
              </a:rPr>
              <a:t>learning</a:t>
            </a:r>
            <a:r>
              <a:rPr dirty="0" sz="1000" spc="-45">
                <a:solidFill>
                  <a:srgbClr val="707072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95604" y="889935"/>
            <a:ext cx="672802" cy="412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2722" y="2152316"/>
            <a:ext cx="0" cy="1168400"/>
          </a:xfrm>
          <a:custGeom>
            <a:avLst/>
            <a:gdLst/>
            <a:ahLst/>
            <a:cxnLst/>
            <a:rect l="l" t="t" r="r" b="b"/>
            <a:pathLst>
              <a:path w="0" h="1168400">
                <a:moveTo>
                  <a:pt x="0" y="1167876"/>
                </a:moveTo>
                <a:lnTo>
                  <a:pt x="0" y="0"/>
                </a:lnTo>
              </a:path>
            </a:pathLst>
          </a:custGeom>
          <a:ln w="15287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8377" y="3919416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730686"/>
                </a:moveTo>
                <a:lnTo>
                  <a:pt x="0" y="0"/>
                </a:lnTo>
              </a:path>
            </a:pathLst>
          </a:custGeom>
          <a:ln w="6115">
            <a:solidFill>
              <a:srgbClr val="484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96399" y="3916360"/>
            <a:ext cx="0" cy="734060"/>
          </a:xfrm>
          <a:custGeom>
            <a:avLst/>
            <a:gdLst/>
            <a:ahLst/>
            <a:cxnLst/>
            <a:rect l="l" t="t" r="r" b="b"/>
            <a:pathLst>
              <a:path w="0" h="734060">
                <a:moveTo>
                  <a:pt x="0" y="733743"/>
                </a:moveTo>
                <a:lnTo>
                  <a:pt x="0" y="0"/>
                </a:lnTo>
              </a:path>
            </a:pathLst>
          </a:custGeom>
          <a:ln w="9172">
            <a:solidFill>
              <a:srgbClr val="605B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1225" y="47387"/>
            <a:ext cx="7573645" cy="0"/>
          </a:xfrm>
          <a:custGeom>
            <a:avLst/>
            <a:gdLst/>
            <a:ahLst/>
            <a:cxnLst/>
            <a:rect l="l" t="t" r="r" b="b"/>
            <a:pathLst>
              <a:path w="7573645" h="0">
                <a:moveTo>
                  <a:pt x="0" y="0"/>
                </a:moveTo>
                <a:lnTo>
                  <a:pt x="7573656" y="0"/>
                </a:lnTo>
              </a:path>
            </a:pathLst>
          </a:custGeom>
          <a:ln w="6115">
            <a:solidFill>
              <a:srgbClr val="8C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1372" y="904951"/>
            <a:ext cx="443865" cy="0"/>
          </a:xfrm>
          <a:custGeom>
            <a:avLst/>
            <a:gdLst/>
            <a:ahLst/>
            <a:cxnLst/>
            <a:rect l="l" t="t" r="r" b="b"/>
            <a:pathLst>
              <a:path w="443864" h="0">
                <a:moveTo>
                  <a:pt x="0" y="0"/>
                </a:moveTo>
                <a:lnTo>
                  <a:pt x="443350" y="0"/>
                </a:lnTo>
              </a:path>
            </a:pathLst>
          </a:custGeom>
          <a:ln w="15287">
            <a:solidFill>
              <a:srgbClr val="C3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92105" y="912594"/>
            <a:ext cx="2058035" cy="0"/>
          </a:xfrm>
          <a:custGeom>
            <a:avLst/>
            <a:gdLst/>
            <a:ahLst/>
            <a:cxnLst/>
            <a:rect l="l" t="t" r="r" b="b"/>
            <a:pathLst>
              <a:path w="2058035" h="0">
                <a:moveTo>
                  <a:pt x="0" y="0"/>
                </a:moveTo>
                <a:lnTo>
                  <a:pt x="2057759" y="0"/>
                </a:lnTo>
              </a:path>
            </a:pathLst>
          </a:custGeom>
          <a:ln w="12230">
            <a:solidFill>
              <a:srgbClr val="BFD8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03790" y="3920945"/>
            <a:ext cx="5797550" cy="0"/>
          </a:xfrm>
          <a:custGeom>
            <a:avLst/>
            <a:gdLst/>
            <a:ahLst/>
            <a:cxnLst/>
            <a:rect l="l" t="t" r="r" b="b"/>
            <a:pathLst>
              <a:path w="5797550" h="0">
                <a:moveTo>
                  <a:pt x="0" y="0"/>
                </a:moveTo>
                <a:lnTo>
                  <a:pt x="5797194" y="0"/>
                </a:lnTo>
              </a:path>
            </a:pathLst>
          </a:custGeom>
          <a:ln w="6115">
            <a:solidFill>
              <a:srgbClr val="5757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06848" y="4643988"/>
            <a:ext cx="5797550" cy="0"/>
          </a:xfrm>
          <a:custGeom>
            <a:avLst/>
            <a:gdLst/>
            <a:ahLst/>
            <a:cxnLst/>
            <a:rect l="l" t="t" r="r" b="b"/>
            <a:pathLst>
              <a:path w="5797550" h="0">
                <a:moveTo>
                  <a:pt x="0" y="0"/>
                </a:moveTo>
                <a:lnTo>
                  <a:pt x="5797195" y="0"/>
                </a:lnTo>
              </a:path>
            </a:pathLst>
          </a:custGeom>
          <a:ln w="6115">
            <a:solidFill>
              <a:srgbClr val="4B4B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5603" y="433404"/>
            <a:ext cx="690245" cy="200660"/>
          </a:xfrm>
          <a:custGeom>
            <a:avLst/>
            <a:gdLst/>
            <a:ahLst/>
            <a:cxnLst/>
            <a:rect l="l" t="t" r="r" b="b"/>
            <a:pathLst>
              <a:path w="690244" h="200659">
                <a:moveTo>
                  <a:pt x="0" y="0"/>
                </a:moveTo>
                <a:lnTo>
                  <a:pt x="690118" y="0"/>
                </a:lnTo>
                <a:lnTo>
                  <a:pt x="690118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64F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24667" y="433404"/>
            <a:ext cx="2999105" cy="200660"/>
          </a:xfrm>
          <a:custGeom>
            <a:avLst/>
            <a:gdLst/>
            <a:ahLst/>
            <a:cxnLst/>
            <a:rect l="l" t="t" r="r" b="b"/>
            <a:pathLst>
              <a:path w="2999104" h="200659">
                <a:moveTo>
                  <a:pt x="0" y="0"/>
                </a:moveTo>
                <a:lnTo>
                  <a:pt x="2998914" y="0"/>
                </a:lnTo>
                <a:lnTo>
                  <a:pt x="2998914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64F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62903" y="441180"/>
            <a:ext cx="399732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80" b="1">
                <a:solidFill>
                  <a:srgbClr val="DDE2E6"/>
                </a:solidFill>
                <a:latin typeface="Arial"/>
                <a:cs typeface="Arial"/>
              </a:rPr>
              <a:t>Recording </a:t>
            </a:r>
            <a:r>
              <a:rPr dirty="0" sz="1100" spc="90" b="1">
                <a:solidFill>
                  <a:srgbClr val="DDE2E6"/>
                </a:solidFill>
                <a:latin typeface="Arial"/>
                <a:cs typeface="Arial"/>
              </a:rPr>
              <a:t>and </a:t>
            </a:r>
            <a:r>
              <a:rPr dirty="0" sz="1100" spc="95" b="1">
                <a:solidFill>
                  <a:srgbClr val="DDE2E6"/>
                </a:solidFill>
                <a:latin typeface="Arial"/>
                <a:cs typeface="Arial"/>
              </a:rPr>
              <a:t>Reporting </a:t>
            </a:r>
            <a:r>
              <a:rPr dirty="0" sz="1100" spc="110" b="1">
                <a:solidFill>
                  <a:srgbClr val="DDE2E6"/>
                </a:solidFill>
                <a:latin typeface="Arial"/>
                <a:cs typeface="Arial"/>
              </a:rPr>
              <a:t>on </a:t>
            </a:r>
            <a:r>
              <a:rPr dirty="0" sz="1100" spc="90" b="1">
                <a:solidFill>
                  <a:srgbClr val="DDE2E6"/>
                </a:solidFill>
                <a:latin typeface="Arial"/>
                <a:cs typeface="Arial"/>
              </a:rPr>
              <a:t>the </a:t>
            </a:r>
            <a:r>
              <a:rPr dirty="0" sz="1100" spc="110" b="1">
                <a:solidFill>
                  <a:srgbClr val="DDE2E6"/>
                </a:solidFill>
                <a:latin typeface="Arial"/>
                <a:cs typeface="Arial"/>
              </a:rPr>
              <a:t>Use </a:t>
            </a:r>
            <a:r>
              <a:rPr dirty="0" sz="1100" spc="85" b="1">
                <a:solidFill>
                  <a:srgbClr val="DDE2E6"/>
                </a:solidFill>
                <a:latin typeface="Arial"/>
                <a:cs typeface="Arial"/>
              </a:rPr>
              <a:t>of</a:t>
            </a:r>
            <a:r>
              <a:rPr dirty="0" sz="1100" spc="254" b="1">
                <a:solidFill>
                  <a:srgbClr val="DDE2E6"/>
                </a:solidFill>
                <a:latin typeface="Arial"/>
                <a:cs typeface="Arial"/>
              </a:rPr>
              <a:t> </a:t>
            </a:r>
            <a:r>
              <a:rPr dirty="0" sz="1100" spc="95" b="1">
                <a:solidFill>
                  <a:srgbClr val="DDE2E6"/>
                </a:solidFill>
                <a:latin typeface="Arial"/>
                <a:cs typeface="Arial"/>
              </a:rPr>
              <a:t>Medication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2394" y="1271344"/>
            <a:ext cx="5624195" cy="2193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4D7CA8"/>
                </a:solidFill>
                <a:latin typeface="Arial"/>
                <a:cs typeface="Arial"/>
              </a:rPr>
              <a:t>Naming</a:t>
            </a:r>
            <a:r>
              <a:rPr dirty="0" sz="1400" spc="80" b="1">
                <a:solidFill>
                  <a:srgbClr val="4D7CA8"/>
                </a:solidFill>
                <a:latin typeface="Arial"/>
                <a:cs typeface="Arial"/>
              </a:rPr>
              <a:t> </a:t>
            </a:r>
            <a:r>
              <a:rPr dirty="0" sz="1400" spc="5" b="1">
                <a:solidFill>
                  <a:srgbClr val="4D7CA8"/>
                </a:solidFill>
                <a:latin typeface="Arial"/>
                <a:cs typeface="Arial"/>
              </a:rPr>
              <a:t>drugs:</a:t>
            </a:r>
            <a:endParaRPr sz="1400">
              <a:latin typeface="Arial"/>
              <a:cs typeface="Arial"/>
            </a:endParaRPr>
          </a:p>
          <a:p>
            <a:pPr marL="230504" indent="-200025">
              <a:lnSpc>
                <a:spcPct val="100000"/>
              </a:lnSpc>
              <a:spcBef>
                <a:spcPts val="640"/>
              </a:spcBef>
              <a:buChar char="•"/>
              <a:tabLst>
                <a:tab pos="228600" algn="l"/>
                <a:tab pos="229235" algn="l"/>
              </a:tabLst>
            </a:pP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Drugs </a:t>
            </a:r>
            <a:r>
              <a:rPr dirty="0" sz="1100" spc="65">
                <a:solidFill>
                  <a:srgbClr val="605D5B"/>
                </a:solidFill>
                <a:latin typeface="Arial"/>
                <a:cs typeface="Arial"/>
              </a:rPr>
              <a:t>often have </a:t>
            </a:r>
            <a:r>
              <a:rPr dirty="0" sz="1100" spc="60">
                <a:solidFill>
                  <a:srgbClr val="605D5B"/>
                </a:solidFill>
                <a:latin typeface="Arial"/>
                <a:cs typeface="Arial"/>
              </a:rPr>
              <a:t>two</a:t>
            </a:r>
            <a:r>
              <a:rPr dirty="0" sz="1100" spc="-140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names.</a:t>
            </a:r>
            <a:endParaRPr sz="1100">
              <a:latin typeface="Arial"/>
              <a:cs typeface="Arial"/>
            </a:endParaRPr>
          </a:p>
          <a:p>
            <a:pPr marL="230504" marR="737870" indent="-200025">
              <a:lnSpc>
                <a:spcPts val="1300"/>
              </a:lnSpc>
              <a:spcBef>
                <a:spcPts val="640"/>
              </a:spcBef>
              <a:buClr>
                <a:srgbClr val="504D4D"/>
              </a:buClr>
              <a:buChar char="•"/>
              <a:tabLst>
                <a:tab pos="229870" algn="l"/>
                <a:tab pos="230504" algn="l"/>
              </a:tabLst>
            </a:pPr>
            <a:r>
              <a:rPr dirty="0" sz="1100" spc="30">
                <a:solidFill>
                  <a:srgbClr val="605D5B"/>
                </a:solidFill>
                <a:latin typeface="Arial"/>
                <a:cs typeface="Arial"/>
              </a:rPr>
              <a:t>One </a:t>
            </a:r>
            <a:r>
              <a:rPr dirty="0" sz="1100" spc="15">
                <a:solidFill>
                  <a:srgbClr val="605D5B"/>
                </a:solidFill>
                <a:latin typeface="Arial"/>
                <a:cs typeface="Arial"/>
              </a:rPr>
              <a:t>is </a:t>
            </a:r>
            <a:r>
              <a:rPr dirty="0" sz="1100" spc="25">
                <a:solidFill>
                  <a:srgbClr val="605D5B"/>
                </a:solidFill>
                <a:latin typeface="Arial"/>
                <a:cs typeface="Arial"/>
              </a:rPr>
              <a:t>the </a:t>
            </a:r>
            <a:r>
              <a:rPr dirty="0" sz="1100" spc="40">
                <a:solidFill>
                  <a:srgbClr val="605D5B"/>
                </a:solidFill>
                <a:latin typeface="Arial"/>
                <a:cs typeface="Arial"/>
              </a:rPr>
              <a:t>approved </a:t>
            </a:r>
            <a:r>
              <a:rPr dirty="0" sz="1100" spc="30">
                <a:solidFill>
                  <a:srgbClr val="605D5B"/>
                </a:solidFill>
                <a:latin typeface="Arial"/>
                <a:cs typeface="Arial"/>
              </a:rPr>
              <a:t>or </a:t>
            </a:r>
            <a:r>
              <a:rPr dirty="0" sz="1100" spc="35">
                <a:solidFill>
                  <a:srgbClr val="605D5B"/>
                </a:solidFill>
                <a:latin typeface="Arial"/>
                <a:cs typeface="Arial"/>
              </a:rPr>
              <a:t>generic </a:t>
            </a:r>
            <a:r>
              <a:rPr dirty="0" sz="1100" spc="65">
                <a:solidFill>
                  <a:srgbClr val="605D5B"/>
                </a:solidFill>
                <a:latin typeface="Arial"/>
                <a:cs typeface="Arial"/>
              </a:rPr>
              <a:t>name, </a:t>
            </a:r>
            <a:r>
              <a:rPr dirty="0" sz="1100" spc="55">
                <a:solidFill>
                  <a:srgbClr val="605D5B"/>
                </a:solidFill>
                <a:latin typeface="Arial"/>
                <a:cs typeface="Arial"/>
              </a:rPr>
              <a:t>the </a:t>
            </a: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other </a:t>
            </a:r>
            <a:r>
              <a:rPr dirty="0" sz="1100" spc="40">
                <a:solidFill>
                  <a:srgbClr val="605D5B"/>
                </a:solidFill>
                <a:latin typeface="Arial"/>
                <a:cs typeface="Arial"/>
              </a:rPr>
              <a:t>is </a:t>
            </a:r>
            <a:r>
              <a:rPr dirty="0" sz="1100" spc="55">
                <a:solidFill>
                  <a:srgbClr val="605D5B"/>
                </a:solidFill>
                <a:latin typeface="Arial"/>
                <a:cs typeface="Arial"/>
              </a:rPr>
              <a:t>the proprietary or  </a:t>
            </a: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brand</a:t>
            </a:r>
            <a:r>
              <a:rPr dirty="0" sz="1100" spc="-75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100" spc="65">
                <a:solidFill>
                  <a:srgbClr val="605D5B"/>
                </a:solidFill>
                <a:latin typeface="Arial"/>
                <a:cs typeface="Arial"/>
              </a:rPr>
              <a:t>name.</a:t>
            </a:r>
            <a:endParaRPr sz="1100">
              <a:latin typeface="Arial"/>
              <a:cs typeface="Arial"/>
            </a:endParaRPr>
          </a:p>
          <a:p>
            <a:pPr marL="224154" indent="-191135">
              <a:lnSpc>
                <a:spcPts val="1285"/>
              </a:lnSpc>
              <a:spcBef>
                <a:spcPts val="615"/>
              </a:spcBef>
              <a:buClr>
                <a:srgbClr val="504D4D"/>
              </a:buClr>
              <a:buChar char="•"/>
              <a:tabLst>
                <a:tab pos="224154" algn="l"/>
                <a:tab pos="224790" algn="l"/>
              </a:tabLst>
            </a:pP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This </a:t>
            </a:r>
            <a:r>
              <a:rPr dirty="0" sz="1100" spc="40">
                <a:solidFill>
                  <a:srgbClr val="605D5B"/>
                </a:solidFill>
                <a:latin typeface="Arial"/>
                <a:cs typeface="Arial"/>
              </a:rPr>
              <a:t>can </a:t>
            </a:r>
            <a:r>
              <a:rPr dirty="0" sz="1100" spc="25">
                <a:solidFill>
                  <a:srgbClr val="605D5B"/>
                </a:solidFill>
                <a:latin typeface="Arial"/>
                <a:cs typeface="Arial"/>
              </a:rPr>
              <a:t>cause </a:t>
            </a:r>
            <a:r>
              <a:rPr dirty="0" sz="1100" spc="35">
                <a:solidFill>
                  <a:srgbClr val="605D5B"/>
                </a:solidFill>
                <a:latin typeface="Arial"/>
                <a:cs typeface="Arial"/>
              </a:rPr>
              <a:t>confusion, </a:t>
            </a:r>
            <a:r>
              <a:rPr dirty="0" sz="1100" spc="40">
                <a:solidFill>
                  <a:srgbClr val="605D5B"/>
                </a:solidFill>
                <a:latin typeface="Arial"/>
                <a:cs typeface="Arial"/>
              </a:rPr>
              <a:t>as </a:t>
            </a: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medication can </a:t>
            </a:r>
            <a:r>
              <a:rPr dirty="0" sz="1100" spc="35">
                <a:solidFill>
                  <a:srgbClr val="605D5B"/>
                </a:solidFill>
                <a:latin typeface="Arial"/>
                <a:cs typeface="Arial"/>
              </a:rPr>
              <a:t>appear </a:t>
            </a:r>
            <a:r>
              <a:rPr dirty="0" sz="1100" spc="30">
                <a:solidFill>
                  <a:srgbClr val="605D5B"/>
                </a:solidFill>
                <a:latin typeface="Arial"/>
                <a:cs typeface="Arial"/>
              </a:rPr>
              <a:t>to </a:t>
            </a: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have</a:t>
            </a:r>
            <a:r>
              <a:rPr dirty="0" sz="1100" spc="190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changed.</a:t>
            </a:r>
            <a:endParaRPr sz="1100">
              <a:latin typeface="Arial"/>
              <a:cs typeface="Arial"/>
            </a:endParaRPr>
          </a:p>
          <a:p>
            <a:pPr marL="233045">
              <a:lnSpc>
                <a:spcPts val="1285"/>
              </a:lnSpc>
            </a:pPr>
            <a:r>
              <a:rPr dirty="0" sz="1100" spc="80" b="1">
                <a:solidFill>
                  <a:srgbClr val="56824D"/>
                </a:solidFill>
                <a:latin typeface="Arial"/>
                <a:cs typeface="Arial"/>
              </a:rPr>
              <a:t>Always </a:t>
            </a:r>
            <a:r>
              <a:rPr dirty="0" sz="1100" spc="70" b="1">
                <a:solidFill>
                  <a:srgbClr val="56824D"/>
                </a:solidFill>
                <a:latin typeface="Arial"/>
                <a:cs typeface="Arial"/>
              </a:rPr>
              <a:t>check </a:t>
            </a:r>
            <a:r>
              <a:rPr dirty="0" sz="1100" spc="65" b="1">
                <a:solidFill>
                  <a:srgbClr val="56824D"/>
                </a:solidFill>
                <a:latin typeface="Arial"/>
                <a:cs typeface="Arial"/>
              </a:rPr>
              <a:t>the </a:t>
            </a:r>
            <a:r>
              <a:rPr dirty="0" sz="1100" spc="75" b="1">
                <a:solidFill>
                  <a:srgbClr val="56824D"/>
                </a:solidFill>
                <a:latin typeface="Arial"/>
                <a:cs typeface="Arial"/>
              </a:rPr>
              <a:t>generic </a:t>
            </a:r>
            <a:r>
              <a:rPr dirty="0" sz="1100" spc="105" b="1">
                <a:solidFill>
                  <a:srgbClr val="56824D"/>
                </a:solidFill>
                <a:latin typeface="Arial"/>
                <a:cs typeface="Arial"/>
              </a:rPr>
              <a:t>name </a:t>
            </a:r>
            <a:r>
              <a:rPr dirty="0" sz="1100" spc="80" b="1">
                <a:solidFill>
                  <a:srgbClr val="56824D"/>
                </a:solidFill>
                <a:latin typeface="Arial"/>
                <a:cs typeface="Arial"/>
              </a:rPr>
              <a:t>against the </a:t>
            </a:r>
            <a:r>
              <a:rPr dirty="0" sz="1100" spc="70" b="1">
                <a:solidFill>
                  <a:srgbClr val="56824D"/>
                </a:solidFill>
                <a:latin typeface="Arial"/>
                <a:cs typeface="Arial"/>
              </a:rPr>
              <a:t>medication</a:t>
            </a:r>
            <a:r>
              <a:rPr dirty="0" sz="1100" spc="-90" b="1">
                <a:solidFill>
                  <a:srgbClr val="56824D"/>
                </a:solidFill>
                <a:latin typeface="Arial"/>
                <a:cs typeface="Arial"/>
              </a:rPr>
              <a:t> </a:t>
            </a:r>
            <a:r>
              <a:rPr dirty="0" sz="1100" spc="85" b="1">
                <a:solidFill>
                  <a:srgbClr val="56824D"/>
                </a:solidFill>
                <a:latin typeface="Arial"/>
                <a:cs typeface="Arial"/>
              </a:rPr>
              <a:t>sheet.</a:t>
            </a:r>
            <a:endParaRPr sz="1100">
              <a:latin typeface="Arial"/>
              <a:cs typeface="Arial"/>
            </a:endParaRPr>
          </a:p>
          <a:p>
            <a:pPr marL="227329" indent="-191135">
              <a:lnSpc>
                <a:spcPts val="1300"/>
              </a:lnSpc>
              <a:spcBef>
                <a:spcPts val="725"/>
              </a:spcBef>
              <a:buClr>
                <a:srgbClr val="504D4D"/>
              </a:buClr>
              <a:buChar char="•"/>
              <a:tabLst>
                <a:tab pos="226695" algn="l"/>
                <a:tab pos="227329" algn="l"/>
              </a:tabLst>
            </a:pP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The </a:t>
            </a: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medicine </a:t>
            </a:r>
            <a:r>
              <a:rPr dirty="0" sz="1100" spc="55">
                <a:solidFill>
                  <a:srgbClr val="605D5B"/>
                </a:solidFill>
                <a:latin typeface="Arial"/>
                <a:cs typeface="Arial"/>
              </a:rPr>
              <a:t>has </a:t>
            </a: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the </a:t>
            </a:r>
            <a:r>
              <a:rPr dirty="0" sz="1100" spc="55">
                <a:solidFill>
                  <a:srgbClr val="605D5B"/>
                </a:solidFill>
                <a:latin typeface="Arial"/>
                <a:cs typeface="Arial"/>
              </a:rPr>
              <a:t>proprietary or brand </a:t>
            </a:r>
            <a:r>
              <a:rPr dirty="0" sz="1100" spc="65">
                <a:solidFill>
                  <a:srgbClr val="605D5B"/>
                </a:solidFill>
                <a:latin typeface="Arial"/>
                <a:cs typeface="Arial"/>
              </a:rPr>
              <a:t>name, </a:t>
            </a: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for </a:t>
            </a: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example</a:t>
            </a:r>
            <a:r>
              <a:rPr dirty="0" sz="1100" spc="105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100" spc="30" b="1">
                <a:solidFill>
                  <a:srgbClr val="56824D"/>
                </a:solidFill>
                <a:latin typeface="Times New Roman"/>
                <a:cs typeface="Times New Roman"/>
              </a:rPr>
              <a:t>RESTORIL</a:t>
            </a:r>
            <a:endParaRPr sz="1100">
              <a:latin typeface="Times New Roman"/>
              <a:cs typeface="Times New Roman"/>
            </a:endParaRPr>
          </a:p>
          <a:p>
            <a:pPr marL="237490">
              <a:lnSpc>
                <a:spcPts val="1300"/>
              </a:lnSpc>
            </a:pPr>
            <a:r>
              <a:rPr dirty="0" sz="1100" spc="50">
                <a:solidFill>
                  <a:srgbClr val="605D5B"/>
                </a:solidFill>
                <a:latin typeface="Arial"/>
                <a:cs typeface="Arial"/>
              </a:rPr>
              <a:t>and an approved </a:t>
            </a:r>
            <a:r>
              <a:rPr dirty="0" sz="1100" spc="40">
                <a:solidFill>
                  <a:srgbClr val="605D5B"/>
                </a:solidFill>
                <a:latin typeface="Arial"/>
                <a:cs typeface="Arial"/>
              </a:rPr>
              <a:t>or generic </a:t>
            </a:r>
            <a:r>
              <a:rPr dirty="0" sz="1100" spc="65">
                <a:solidFill>
                  <a:srgbClr val="605D5B"/>
                </a:solidFill>
                <a:latin typeface="Arial"/>
                <a:cs typeface="Arial"/>
              </a:rPr>
              <a:t>name, </a:t>
            </a:r>
            <a:r>
              <a:rPr dirty="0" sz="1100" spc="45">
                <a:solidFill>
                  <a:srgbClr val="605D5B"/>
                </a:solidFill>
                <a:latin typeface="Arial"/>
                <a:cs typeface="Arial"/>
              </a:rPr>
              <a:t>for example</a:t>
            </a:r>
            <a:r>
              <a:rPr dirty="0" sz="1100" spc="55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100" spc="90" b="1">
                <a:solidFill>
                  <a:srgbClr val="56824D"/>
                </a:solidFill>
                <a:latin typeface="Arial"/>
                <a:cs typeface="Arial"/>
              </a:rPr>
              <a:t>temazepam.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005"/>
              </a:spcBef>
            </a:pPr>
            <a:r>
              <a:rPr dirty="0" sz="1150" spc="-60" b="1">
                <a:solidFill>
                  <a:srgbClr val="605D5B"/>
                </a:solidFill>
                <a:latin typeface="Arial"/>
                <a:cs typeface="Arial"/>
              </a:rPr>
              <a:t>BACK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8377" y="3954044"/>
            <a:ext cx="5788025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325" marR="46990" indent="1905">
              <a:lnSpc>
                <a:spcPct val="78200"/>
              </a:lnSpc>
            </a:pPr>
            <a:r>
              <a:rPr dirty="0" sz="1000" spc="-15">
                <a:solidFill>
                  <a:srgbClr val="605D5B"/>
                </a:solidFill>
                <a:latin typeface="Arial"/>
                <a:cs typeface="Arial"/>
              </a:rPr>
              <a:t>To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maintain </a:t>
            </a:r>
            <a:r>
              <a:rPr dirty="0" sz="1000" spc="-55">
                <a:solidFill>
                  <a:srgbClr val="504D4D"/>
                </a:solidFill>
                <a:latin typeface="Arial"/>
                <a:cs typeface="Arial"/>
              </a:rPr>
              <a:t>an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accurate </a:t>
            </a:r>
            <a:r>
              <a:rPr dirty="0" sz="1000" spc="-40">
                <a:solidFill>
                  <a:srgbClr val="605D5B"/>
                </a:solidFill>
                <a:latin typeface="Arial"/>
                <a:cs typeface="Arial"/>
              </a:rPr>
              <a:t>recording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system</a:t>
            </a:r>
            <a:r>
              <a:rPr dirty="0" sz="1000" spc="-45">
                <a:solidFill>
                  <a:srgbClr val="706E6E"/>
                </a:solidFill>
                <a:latin typeface="Arial"/>
                <a:cs typeface="Arial"/>
              </a:rPr>
              <a:t>, </a:t>
            </a:r>
            <a:r>
              <a:rPr dirty="0" sz="1000" spc="-50">
                <a:solidFill>
                  <a:srgbClr val="504D4D"/>
                </a:solidFill>
                <a:latin typeface="Arial"/>
                <a:cs typeface="Arial"/>
              </a:rPr>
              <a:t>everyone </a:t>
            </a:r>
            <a:r>
              <a:rPr dirty="0" sz="1000" spc="-35">
                <a:solidFill>
                  <a:srgbClr val="605D5B"/>
                </a:solidFill>
                <a:latin typeface="Arial"/>
                <a:cs typeface="Arial"/>
              </a:rPr>
              <a:t>must </a:t>
            </a:r>
            <a:r>
              <a:rPr dirty="0" sz="1000" spc="-60">
                <a:solidFill>
                  <a:srgbClr val="605D5B"/>
                </a:solidFill>
                <a:latin typeface="Arial"/>
                <a:cs typeface="Arial"/>
              </a:rPr>
              <a:t>understand </a:t>
            </a:r>
            <a:r>
              <a:rPr dirty="0" sz="1000" spc="-35">
                <a:solidFill>
                  <a:srgbClr val="605D5B"/>
                </a:solidFill>
                <a:latin typeface="Arial"/>
                <a:cs typeface="Arial"/>
              </a:rPr>
              <a:t>how </a:t>
            </a:r>
            <a:r>
              <a:rPr dirty="0" sz="1000" spc="-60">
                <a:solidFill>
                  <a:srgbClr val="504D4D"/>
                </a:solidFill>
                <a:latin typeface="Arial"/>
                <a:cs typeface="Arial"/>
              </a:rPr>
              <a:t>drugs </a:t>
            </a:r>
            <a:r>
              <a:rPr dirty="0" sz="1000" spc="-50">
                <a:solidFill>
                  <a:srgbClr val="504D4D"/>
                </a:solidFill>
                <a:latin typeface="Arial"/>
                <a:cs typeface="Arial"/>
              </a:rPr>
              <a:t>are </a:t>
            </a:r>
            <a:r>
              <a:rPr dirty="0" sz="1000" spc="-55">
                <a:solidFill>
                  <a:srgbClr val="605D5B"/>
                </a:solidFill>
                <a:latin typeface="Arial"/>
                <a:cs typeface="Arial"/>
              </a:rPr>
              <a:t>named, </a:t>
            </a:r>
            <a:r>
              <a:rPr dirty="0" sz="1000" spc="-60">
                <a:solidFill>
                  <a:srgbClr val="504D4D"/>
                </a:solidFill>
                <a:latin typeface="Arial"/>
                <a:cs typeface="Arial"/>
              </a:rPr>
              <a:t>how drugs 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are 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measured</a:t>
            </a:r>
            <a:r>
              <a:rPr dirty="0" sz="1000" spc="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and</a:t>
            </a:r>
            <a:r>
              <a:rPr dirty="0" sz="1000" spc="-7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what</a:t>
            </a:r>
            <a:r>
              <a:rPr dirty="0" sz="1000" spc="-10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04D4D"/>
                </a:solidFill>
                <a:latin typeface="Arial"/>
                <a:cs typeface="Arial"/>
              </a:rPr>
              <a:t>is</a:t>
            </a:r>
            <a:r>
              <a:rPr dirty="0" sz="1000" spc="-10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04D4D"/>
                </a:solidFill>
                <a:latin typeface="Arial"/>
                <a:cs typeface="Arial"/>
              </a:rPr>
              <a:t>provided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on</a:t>
            </a:r>
            <a:r>
              <a:rPr dirty="0" sz="1000" spc="-14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605D5B"/>
                </a:solidFill>
                <a:latin typeface="Arial"/>
                <a:cs typeface="Arial"/>
              </a:rPr>
              <a:t>a</a:t>
            </a:r>
            <a:r>
              <a:rPr dirty="0" sz="1000" spc="-55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504D4D"/>
                </a:solidFill>
                <a:latin typeface="Arial"/>
                <a:cs typeface="Arial"/>
              </a:rPr>
              <a:t>medicine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605D5B"/>
                </a:solidFill>
                <a:latin typeface="Arial"/>
                <a:cs typeface="Arial"/>
              </a:rPr>
              <a:t>label.</a:t>
            </a:r>
            <a:r>
              <a:rPr dirty="0" sz="1000" spc="-50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Click </a:t>
            </a:r>
            <a:r>
              <a:rPr dirty="0" sz="1000" spc="-25">
                <a:solidFill>
                  <a:srgbClr val="504D4D"/>
                </a:solidFill>
                <a:latin typeface="Arial"/>
                <a:cs typeface="Arial"/>
              </a:rPr>
              <a:t>on</a:t>
            </a:r>
            <a:r>
              <a:rPr dirty="0" sz="1000" spc="-12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each</a:t>
            </a:r>
            <a:r>
              <a:rPr dirty="0" sz="1000" spc="-13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605D5B"/>
                </a:solidFill>
                <a:latin typeface="Arial"/>
                <a:cs typeface="Arial"/>
              </a:rPr>
              <a:t>of</a:t>
            </a:r>
            <a:r>
              <a:rPr dirty="0" sz="900" spc="-95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D"/>
                </a:solidFill>
                <a:latin typeface="Arial"/>
                <a:cs typeface="Arial"/>
              </a:rPr>
              <a:t>the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D"/>
                </a:solidFill>
                <a:latin typeface="Arial"/>
                <a:cs typeface="Arial"/>
              </a:rPr>
              <a:t>headings</a:t>
            </a:r>
            <a:r>
              <a:rPr dirty="0" sz="1000" spc="-3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04D4D"/>
                </a:solidFill>
                <a:latin typeface="Arial"/>
                <a:cs typeface="Arial"/>
              </a:rPr>
              <a:t>for</a:t>
            </a:r>
            <a:r>
              <a:rPr dirty="0" sz="1000" spc="-7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605D5B"/>
                </a:solidFill>
                <a:latin typeface="Arial"/>
                <a:cs typeface="Arial"/>
              </a:rPr>
              <a:t>more</a:t>
            </a:r>
            <a:r>
              <a:rPr dirty="0" sz="1000" spc="-55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605D5B"/>
                </a:solidFill>
                <a:latin typeface="Arial"/>
                <a:cs typeface="Arial"/>
              </a:rPr>
              <a:t>infonnation</a:t>
            </a:r>
            <a:r>
              <a:rPr dirty="0" sz="1000" spc="-20">
                <a:solidFill>
                  <a:srgbClr val="605D5B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504D4D"/>
                </a:solidFill>
                <a:latin typeface="Arial"/>
                <a:cs typeface="Arial"/>
              </a:rPr>
              <a:t>and</a:t>
            </a:r>
            <a:r>
              <a:rPr dirty="0" sz="1000" spc="-95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for  </a:t>
            </a:r>
            <a:r>
              <a:rPr dirty="0" sz="1000" spc="-25">
                <a:solidFill>
                  <a:srgbClr val="605D5B"/>
                </a:solidFill>
                <a:latin typeface="Arial"/>
                <a:cs typeface="Arial"/>
              </a:rPr>
              <a:t>further </a:t>
            </a:r>
            <a:r>
              <a:rPr dirty="0" sz="1000" spc="-45">
                <a:solidFill>
                  <a:srgbClr val="605D5B"/>
                </a:solidFill>
                <a:latin typeface="Arial"/>
                <a:cs typeface="Arial"/>
              </a:rPr>
              <a:t>learning </a:t>
            </a:r>
            <a:r>
              <a:rPr dirty="0" sz="1000" spc="-35">
                <a:solidFill>
                  <a:srgbClr val="504D4D"/>
                </a:solidFill>
                <a:latin typeface="Arial"/>
                <a:cs typeface="Arial"/>
              </a:rPr>
              <a:t>and</a:t>
            </a:r>
            <a:r>
              <a:rPr dirty="0" sz="1000" spc="-220">
                <a:solidFill>
                  <a:srgbClr val="50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D"/>
                </a:solidFill>
                <a:latin typeface="Arial"/>
                <a:cs typeface="Arial"/>
              </a:rPr>
              <a:t>a</a:t>
            </a:r>
            <a:r>
              <a:rPr dirty="0" sz="1000" spc="-15">
                <a:solidFill>
                  <a:srgbClr val="605D5B"/>
                </a:solidFill>
                <a:latin typeface="Arial"/>
                <a:cs typeface="Arial"/>
              </a:rPr>
              <a:t>refresher </a:t>
            </a:r>
            <a:r>
              <a:rPr dirty="0" sz="1000" spc="-20">
                <a:solidFill>
                  <a:srgbClr val="605D5B"/>
                </a:solidFill>
                <a:latin typeface="Arial"/>
                <a:cs typeface="Arial"/>
              </a:rPr>
              <a:t>of </a:t>
            </a:r>
            <a:r>
              <a:rPr dirty="0" sz="1000" spc="-50">
                <a:solidFill>
                  <a:srgbClr val="504D4D"/>
                </a:solidFill>
                <a:latin typeface="Arial"/>
                <a:cs typeface="Arial"/>
              </a:rPr>
              <a:t>previous </a:t>
            </a:r>
            <a:r>
              <a:rPr dirty="0" sz="1000" spc="-40">
                <a:solidFill>
                  <a:srgbClr val="605D5B"/>
                </a:solidFill>
                <a:latin typeface="Arial"/>
                <a:cs typeface="Arial"/>
              </a:rPr>
              <a:t>learning.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8324" y="1315023"/>
            <a:ext cx="4938983" cy="841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90557" y="2388450"/>
            <a:ext cx="4926750" cy="1110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97029" y="4510835"/>
            <a:ext cx="3559737" cy="33395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04987" y="8336636"/>
            <a:ext cx="1510747" cy="13792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4649" y="2225690"/>
            <a:ext cx="0" cy="1101090"/>
          </a:xfrm>
          <a:custGeom>
            <a:avLst/>
            <a:gdLst/>
            <a:ahLst/>
            <a:cxnLst/>
            <a:rect l="l" t="t" r="r" b="b"/>
            <a:pathLst>
              <a:path w="0" h="1101089">
                <a:moveTo>
                  <a:pt x="0" y="1100616"/>
                </a:moveTo>
                <a:lnTo>
                  <a:pt x="0" y="0"/>
                </a:lnTo>
              </a:path>
            </a:pathLst>
          </a:custGeom>
          <a:ln w="9172">
            <a:solidFill>
              <a:srgbClr val="BCD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7246" y="3925530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730686"/>
                </a:moveTo>
                <a:lnTo>
                  <a:pt x="0" y="0"/>
                </a:lnTo>
              </a:path>
            </a:pathLst>
          </a:custGeom>
          <a:ln w="6115">
            <a:solidFill>
              <a:srgbClr val="4B4F4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075268" y="3925530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730686"/>
                </a:moveTo>
                <a:lnTo>
                  <a:pt x="0" y="0"/>
                </a:lnTo>
              </a:path>
            </a:pathLst>
          </a:custGeom>
          <a:ln w="9172">
            <a:solidFill>
              <a:srgbClr val="5B60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636336" y="703171"/>
            <a:ext cx="0" cy="740410"/>
          </a:xfrm>
          <a:custGeom>
            <a:avLst/>
            <a:gdLst/>
            <a:ahLst/>
            <a:cxnLst/>
            <a:rect l="l" t="t" r="r" b="b"/>
            <a:pathLst>
              <a:path w="0" h="740410">
                <a:moveTo>
                  <a:pt x="0" y="739858"/>
                </a:moveTo>
                <a:lnTo>
                  <a:pt x="0" y="0"/>
                </a:lnTo>
              </a:path>
            </a:pathLst>
          </a:custGeom>
          <a:ln w="9172">
            <a:solidFill>
              <a:srgbClr val="BCD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4680" y="59616"/>
            <a:ext cx="7390765" cy="0"/>
          </a:xfrm>
          <a:custGeom>
            <a:avLst/>
            <a:gdLst/>
            <a:ahLst/>
            <a:cxnLst/>
            <a:rect l="l" t="t" r="r" b="b"/>
            <a:pathLst>
              <a:path w="7390765" h="0">
                <a:moveTo>
                  <a:pt x="0" y="0"/>
                </a:moveTo>
                <a:lnTo>
                  <a:pt x="7390200" y="0"/>
                </a:lnTo>
              </a:path>
            </a:pathLst>
          </a:custGeom>
          <a:ln w="9172">
            <a:solidFill>
              <a:srgbClr val="979C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96483" y="920237"/>
            <a:ext cx="929640" cy="0"/>
          </a:xfrm>
          <a:custGeom>
            <a:avLst/>
            <a:gdLst/>
            <a:ahLst/>
            <a:cxnLst/>
            <a:rect l="l" t="t" r="r" b="b"/>
            <a:pathLst>
              <a:path w="929640" h="0">
                <a:moveTo>
                  <a:pt x="0" y="0"/>
                </a:moveTo>
                <a:lnTo>
                  <a:pt x="929507" y="0"/>
                </a:lnTo>
              </a:path>
            </a:pathLst>
          </a:custGeom>
          <a:ln w="6115">
            <a:solidFill>
              <a:srgbClr val="C8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03979" y="914122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 h="0">
                <a:moveTo>
                  <a:pt x="0" y="0"/>
                </a:moveTo>
                <a:lnTo>
                  <a:pt x="486157" y="0"/>
                </a:lnTo>
              </a:path>
            </a:pathLst>
          </a:custGeom>
          <a:ln w="6115">
            <a:solidFill>
              <a:srgbClr val="AFCC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84188" y="3930116"/>
            <a:ext cx="5797550" cy="0"/>
          </a:xfrm>
          <a:custGeom>
            <a:avLst/>
            <a:gdLst/>
            <a:ahLst/>
            <a:cxnLst/>
            <a:rect l="l" t="t" r="r" b="b"/>
            <a:pathLst>
              <a:path w="5797550" h="0">
                <a:moveTo>
                  <a:pt x="0" y="0"/>
                </a:moveTo>
                <a:lnTo>
                  <a:pt x="5797195" y="0"/>
                </a:lnTo>
              </a:path>
            </a:pathLst>
          </a:custGeom>
          <a:ln w="6115">
            <a:solidFill>
              <a:srgbClr val="5757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87246" y="4654689"/>
            <a:ext cx="1822450" cy="0"/>
          </a:xfrm>
          <a:custGeom>
            <a:avLst/>
            <a:gdLst/>
            <a:ahLst/>
            <a:cxnLst/>
            <a:rect l="l" t="t" r="r" b="b"/>
            <a:pathLst>
              <a:path w="1822450" h="0">
                <a:moveTo>
                  <a:pt x="0" y="0"/>
                </a:moveTo>
                <a:lnTo>
                  <a:pt x="1822325" y="0"/>
                </a:lnTo>
              </a:path>
            </a:pathLst>
          </a:custGeom>
          <a:ln w="6115">
            <a:solidFill>
              <a:srgbClr val="4848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49047" y="447884"/>
            <a:ext cx="636905" cy="191135"/>
          </a:xfrm>
          <a:custGeom>
            <a:avLst/>
            <a:gdLst/>
            <a:ahLst/>
            <a:cxnLst/>
            <a:rect l="l" t="t" r="r" b="b"/>
            <a:pathLst>
              <a:path w="636905" h="191134">
                <a:moveTo>
                  <a:pt x="0" y="0"/>
                </a:moveTo>
                <a:lnTo>
                  <a:pt x="636612" y="0"/>
                </a:lnTo>
                <a:lnTo>
                  <a:pt x="636612" y="190586"/>
                </a:lnTo>
                <a:lnTo>
                  <a:pt x="0" y="190586"/>
                </a:lnTo>
                <a:lnTo>
                  <a:pt x="0" y="0"/>
                </a:lnTo>
                <a:close/>
              </a:path>
            </a:pathLst>
          </a:custGeom>
          <a:solidFill>
            <a:srgbClr val="28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05065" y="447884"/>
            <a:ext cx="2945130" cy="191135"/>
          </a:xfrm>
          <a:custGeom>
            <a:avLst/>
            <a:gdLst/>
            <a:ahLst/>
            <a:cxnLst/>
            <a:rect l="l" t="t" r="r" b="b"/>
            <a:pathLst>
              <a:path w="2945129" h="191134">
                <a:moveTo>
                  <a:pt x="0" y="0"/>
                </a:moveTo>
                <a:lnTo>
                  <a:pt x="2944710" y="0"/>
                </a:lnTo>
                <a:lnTo>
                  <a:pt x="2944710" y="190586"/>
                </a:lnTo>
                <a:lnTo>
                  <a:pt x="0" y="190586"/>
                </a:lnTo>
                <a:lnTo>
                  <a:pt x="0" y="0"/>
                </a:lnTo>
                <a:close/>
              </a:path>
            </a:pathLst>
          </a:custGeom>
          <a:solidFill>
            <a:srgbClr val="28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36347" y="453409"/>
            <a:ext cx="4001770" cy="806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40">
                <a:solidFill>
                  <a:srgbClr val="E1E6E9"/>
                </a:solidFill>
                <a:latin typeface="Arial"/>
                <a:cs typeface="Arial"/>
              </a:rPr>
              <a:t>Recording </a:t>
            </a:r>
            <a:r>
              <a:rPr dirty="0" sz="1100" spc="155">
                <a:solidFill>
                  <a:srgbClr val="E1E6E9"/>
                </a:solidFill>
                <a:latin typeface="Arial"/>
                <a:cs typeface="Arial"/>
              </a:rPr>
              <a:t>and </a:t>
            </a:r>
            <a:r>
              <a:rPr dirty="0" sz="1100" spc="145">
                <a:solidFill>
                  <a:srgbClr val="E1E6E9"/>
                </a:solidFill>
                <a:latin typeface="Arial"/>
                <a:cs typeface="Arial"/>
              </a:rPr>
              <a:t>Reporting </a:t>
            </a:r>
            <a:r>
              <a:rPr dirty="0" sz="1100" spc="170">
                <a:solidFill>
                  <a:srgbClr val="E1E6E9"/>
                </a:solidFill>
                <a:latin typeface="Arial"/>
                <a:cs typeface="Arial"/>
              </a:rPr>
              <a:t>on </a:t>
            </a:r>
            <a:r>
              <a:rPr dirty="0" sz="1100" spc="140">
                <a:solidFill>
                  <a:srgbClr val="E1E6E9"/>
                </a:solidFill>
                <a:latin typeface="Arial"/>
                <a:cs typeface="Arial"/>
              </a:rPr>
              <a:t>the </a:t>
            </a:r>
            <a:r>
              <a:rPr dirty="0" sz="1100" spc="185">
                <a:solidFill>
                  <a:srgbClr val="E1E6E9"/>
                </a:solidFill>
                <a:latin typeface="Arial"/>
                <a:cs typeface="Arial"/>
              </a:rPr>
              <a:t>Useof</a:t>
            </a:r>
            <a:r>
              <a:rPr dirty="0" sz="1100" spc="-35">
                <a:solidFill>
                  <a:srgbClr val="E1E6E9"/>
                </a:solidFill>
                <a:latin typeface="Arial"/>
                <a:cs typeface="Arial"/>
              </a:rPr>
              <a:t> </a:t>
            </a:r>
            <a:r>
              <a:rPr dirty="0" sz="1100" spc="135">
                <a:solidFill>
                  <a:srgbClr val="E1E6E9"/>
                </a:solidFill>
                <a:latin typeface="Arial"/>
                <a:cs typeface="Arial"/>
              </a:rPr>
              <a:t>Medication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513715">
              <a:lnSpc>
                <a:spcPct val="100000"/>
              </a:lnSpc>
            </a:pPr>
            <a:r>
              <a:rPr dirty="0" sz="1450" spc="25">
                <a:solidFill>
                  <a:srgbClr val="497EAA"/>
                </a:solidFill>
                <a:latin typeface="Arial"/>
                <a:cs typeface="Arial"/>
              </a:rPr>
              <a:t>What's </a:t>
            </a:r>
            <a:r>
              <a:rPr dirty="0" sz="1450" spc="60">
                <a:solidFill>
                  <a:srgbClr val="497EAA"/>
                </a:solidFill>
                <a:latin typeface="Arial"/>
                <a:cs typeface="Arial"/>
              </a:rPr>
              <a:t>on </a:t>
            </a:r>
            <a:r>
              <a:rPr dirty="0" sz="1450" spc="50">
                <a:solidFill>
                  <a:srgbClr val="497EAA"/>
                </a:solidFill>
                <a:latin typeface="Arial"/>
                <a:cs typeface="Arial"/>
              </a:rPr>
              <a:t>the</a:t>
            </a:r>
            <a:r>
              <a:rPr dirty="0" sz="1450" spc="95">
                <a:solidFill>
                  <a:srgbClr val="497EAA"/>
                </a:solidFill>
                <a:latin typeface="Arial"/>
                <a:cs typeface="Arial"/>
              </a:rPr>
              <a:t> </a:t>
            </a:r>
            <a:r>
              <a:rPr dirty="0" sz="1450" spc="5">
                <a:solidFill>
                  <a:srgbClr val="497EAA"/>
                </a:solidFill>
                <a:latin typeface="Arial"/>
                <a:cs typeface="Arial"/>
              </a:rPr>
              <a:t>label?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18833" y="1923390"/>
            <a:ext cx="2652395" cy="764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 marR="278765" indent="-2540">
              <a:lnSpc>
                <a:spcPts val="1200"/>
              </a:lnSpc>
            </a:pPr>
            <a:r>
              <a:rPr dirty="0" sz="850" spc="35" b="1">
                <a:solidFill>
                  <a:srgbClr val="504D4F"/>
                </a:solidFill>
                <a:latin typeface="Arial"/>
                <a:cs typeface="Arial"/>
              </a:rPr>
              <a:t>Frank's </a:t>
            </a:r>
            <a:r>
              <a:rPr dirty="0" sz="900" spc="35">
                <a:solidFill>
                  <a:srgbClr val="504D4F"/>
                </a:solidFill>
                <a:latin typeface="Arial"/>
                <a:cs typeface="Arial"/>
              </a:rPr>
              <a:t>Chemi </a:t>
            </a:r>
            <a:r>
              <a:rPr dirty="0" sz="1050" spc="15">
                <a:solidFill>
                  <a:srgbClr val="504D4F"/>
                </a:solidFill>
                <a:latin typeface="Times New Roman"/>
                <a:cs typeface="Times New Roman"/>
              </a:rPr>
              <a:t>t, </a:t>
            </a:r>
            <a:r>
              <a:rPr dirty="0" sz="850" spc="30" b="1">
                <a:solidFill>
                  <a:srgbClr val="504D4F"/>
                </a:solidFill>
                <a:latin typeface="Arial"/>
                <a:cs typeface="Arial"/>
              </a:rPr>
              <a:t>54 </a:t>
            </a:r>
            <a:r>
              <a:rPr dirty="0" sz="850" spc="45" b="1">
                <a:solidFill>
                  <a:srgbClr val="504D4F"/>
                </a:solidFill>
                <a:latin typeface="Arial"/>
                <a:cs typeface="Arial"/>
              </a:rPr>
              <a:t>LONG ROW,</a:t>
            </a:r>
            <a:r>
              <a:rPr dirty="0" sz="850" spc="-45" b="1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850" spc="40" b="1">
                <a:solidFill>
                  <a:srgbClr val="504D4F"/>
                </a:solidFill>
                <a:latin typeface="Arial"/>
                <a:cs typeface="Arial"/>
              </a:rPr>
              <a:t>NOTTING  </a:t>
            </a:r>
            <a:r>
              <a:rPr dirty="0" sz="850" spc="35" b="1">
                <a:solidFill>
                  <a:srgbClr val="77A37C"/>
                </a:solidFill>
                <a:latin typeface="Arial"/>
                <a:cs typeface="Arial"/>
              </a:rPr>
              <a:t>21 </a:t>
            </a:r>
            <a:r>
              <a:rPr dirty="0" sz="1050" spc="30">
                <a:solidFill>
                  <a:srgbClr val="649764"/>
                </a:solidFill>
                <a:latin typeface="Arial"/>
                <a:cs typeface="Arial"/>
              </a:rPr>
              <a:t>* </a:t>
            </a:r>
            <a:r>
              <a:rPr dirty="0" sz="850" spc="25" b="1">
                <a:solidFill>
                  <a:srgbClr val="B1463D"/>
                </a:solidFill>
                <a:latin typeface="Arial"/>
                <a:cs typeface="Arial"/>
              </a:rPr>
              <a:t>AMOXYCILLIN  </a:t>
            </a:r>
            <a:r>
              <a:rPr dirty="0" sz="850" spc="40" b="1">
                <a:solidFill>
                  <a:srgbClr val="3A5985"/>
                </a:solidFill>
                <a:latin typeface="Arial"/>
                <a:cs typeface="Arial"/>
              </a:rPr>
              <a:t>250MG</a:t>
            </a:r>
            <a:r>
              <a:rPr dirty="0" sz="850" spc="-100" b="1">
                <a:solidFill>
                  <a:srgbClr val="3A5985"/>
                </a:solidFill>
                <a:latin typeface="Arial"/>
                <a:cs typeface="Arial"/>
              </a:rPr>
              <a:t> </a:t>
            </a:r>
            <a:r>
              <a:rPr dirty="0" sz="850" spc="30" b="1">
                <a:solidFill>
                  <a:srgbClr val="3A5985"/>
                </a:solidFill>
                <a:latin typeface="Arial"/>
                <a:cs typeface="Arial"/>
              </a:rPr>
              <a:t>CAPSULES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35"/>
              </a:spcBef>
            </a:pPr>
            <a:r>
              <a:rPr dirty="0" sz="850" spc="35" b="1">
                <a:solidFill>
                  <a:srgbClr val="644F75"/>
                </a:solidFill>
                <a:latin typeface="Arial"/>
                <a:cs typeface="Arial"/>
              </a:rPr>
              <a:t>ONE</a:t>
            </a:r>
            <a:r>
              <a:rPr dirty="0" sz="850" spc="45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20" b="1">
                <a:solidFill>
                  <a:srgbClr val="644F75"/>
                </a:solidFill>
                <a:latin typeface="Arial"/>
                <a:cs typeface="Arial"/>
              </a:rPr>
              <a:t>to</a:t>
            </a:r>
            <a:r>
              <a:rPr dirty="0" sz="850" spc="45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25" b="1">
                <a:solidFill>
                  <a:srgbClr val="644F75"/>
                </a:solidFill>
                <a:latin typeface="Arial"/>
                <a:cs typeface="Arial"/>
              </a:rPr>
              <a:t>be</a:t>
            </a:r>
            <a:r>
              <a:rPr dirty="0" sz="850" spc="-5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35" b="1">
                <a:solidFill>
                  <a:srgbClr val="644F75"/>
                </a:solidFill>
                <a:latin typeface="Arial"/>
                <a:cs typeface="Arial"/>
              </a:rPr>
              <a:t>taken</a:t>
            </a:r>
            <a:r>
              <a:rPr dirty="0" sz="850" spc="-20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45" b="1">
                <a:solidFill>
                  <a:srgbClr val="644F75"/>
                </a:solidFill>
                <a:latin typeface="Arial"/>
                <a:cs typeface="Arial"/>
              </a:rPr>
              <a:t>THREE</a:t>
            </a:r>
            <a:r>
              <a:rPr dirty="0" sz="850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35" b="1">
                <a:solidFill>
                  <a:srgbClr val="644F75"/>
                </a:solidFill>
                <a:latin typeface="Arial"/>
                <a:cs typeface="Arial"/>
              </a:rPr>
              <a:t>times</a:t>
            </a:r>
            <a:r>
              <a:rPr dirty="0" sz="850" spc="-10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35" b="1">
                <a:solidFill>
                  <a:srgbClr val="644F75"/>
                </a:solidFill>
                <a:latin typeface="Arial"/>
                <a:cs typeface="Arial"/>
              </a:rPr>
              <a:t>a</a:t>
            </a:r>
            <a:r>
              <a:rPr dirty="0" sz="850" spc="-15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45" b="1">
                <a:solidFill>
                  <a:srgbClr val="644F75"/>
                </a:solidFill>
                <a:latin typeface="Arial"/>
                <a:cs typeface="Arial"/>
              </a:rPr>
              <a:t>day</a:t>
            </a:r>
            <a:r>
              <a:rPr dirty="0" sz="850" spc="-45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45" b="1">
                <a:solidFill>
                  <a:srgbClr val="644F75"/>
                </a:solidFill>
                <a:latin typeface="Arial"/>
                <a:cs typeface="Arial"/>
              </a:rPr>
              <a:t>as</a:t>
            </a:r>
            <a:r>
              <a:rPr dirty="0" sz="850" spc="15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25" b="1">
                <a:solidFill>
                  <a:srgbClr val="644F75"/>
                </a:solidFill>
                <a:latin typeface="Arial"/>
                <a:cs typeface="Arial"/>
              </a:rPr>
              <a:t>directed</a:t>
            </a:r>
            <a:endParaRPr sz="8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30"/>
              </a:spcBef>
            </a:pPr>
            <a:r>
              <a:rPr dirty="0" sz="850" spc="25" b="1">
                <a:solidFill>
                  <a:srgbClr val="644F75"/>
                </a:solidFill>
                <a:latin typeface="Arial"/>
                <a:cs typeface="Arial"/>
              </a:rPr>
              <a:t>*Take regularly </a:t>
            </a:r>
            <a:r>
              <a:rPr dirty="0" sz="850" spc="30" b="1">
                <a:solidFill>
                  <a:srgbClr val="644F75"/>
                </a:solidFill>
                <a:latin typeface="Arial"/>
                <a:cs typeface="Arial"/>
              </a:rPr>
              <a:t>and complete </a:t>
            </a:r>
            <a:r>
              <a:rPr dirty="0" sz="850" spc="40" b="1">
                <a:solidFill>
                  <a:srgbClr val="644F75"/>
                </a:solidFill>
                <a:latin typeface="Arial"/>
                <a:cs typeface="Arial"/>
              </a:rPr>
              <a:t>the</a:t>
            </a:r>
            <a:r>
              <a:rPr dirty="0" sz="850" spc="-120" b="1">
                <a:solidFill>
                  <a:srgbClr val="644F75"/>
                </a:solidFill>
                <a:latin typeface="Arial"/>
                <a:cs typeface="Arial"/>
              </a:rPr>
              <a:t> </a:t>
            </a:r>
            <a:r>
              <a:rPr dirty="0" sz="850" spc="30" b="1">
                <a:solidFill>
                  <a:srgbClr val="644F75"/>
                </a:solidFill>
                <a:latin typeface="Arial"/>
                <a:cs typeface="Arial"/>
              </a:rPr>
              <a:t>course</a:t>
            </a:r>
            <a:r>
              <a:rPr dirty="0" sz="850" spc="30" b="1">
                <a:solidFill>
                  <a:srgbClr val="727074"/>
                </a:solidFill>
                <a:latin typeface="Arial"/>
                <a:cs typeface="Arial"/>
              </a:rPr>
              <a:t>*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05"/>
              </a:spcBef>
              <a:tabLst>
                <a:tab pos="1913255" algn="l"/>
              </a:tabLst>
            </a:pPr>
            <a:r>
              <a:rPr dirty="0" sz="900" spc="35" b="1">
                <a:solidFill>
                  <a:srgbClr val="BD6B42"/>
                </a:solidFill>
                <a:latin typeface="Arial"/>
                <a:cs typeface="Arial"/>
              </a:rPr>
              <a:t>MR</a:t>
            </a:r>
            <a:r>
              <a:rPr dirty="0" sz="900" spc="-10" b="1">
                <a:solidFill>
                  <a:srgbClr val="BD6B42"/>
                </a:solidFill>
                <a:latin typeface="Arial"/>
                <a:cs typeface="Arial"/>
              </a:rPr>
              <a:t> </a:t>
            </a:r>
            <a:r>
              <a:rPr dirty="0" sz="900" spc="30" b="1">
                <a:solidFill>
                  <a:srgbClr val="BD6B42"/>
                </a:solidFill>
                <a:latin typeface="Arial"/>
                <a:cs typeface="Arial"/>
              </a:rPr>
              <a:t>B</a:t>
            </a:r>
            <a:r>
              <a:rPr dirty="0" sz="900" spc="-15" b="1">
                <a:solidFill>
                  <a:srgbClr val="BD6B42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BD6B42"/>
                </a:solidFill>
                <a:latin typeface="Arial"/>
                <a:cs typeface="Arial"/>
              </a:rPr>
              <a:t>CENTRE	</a:t>
            </a:r>
            <a:r>
              <a:rPr dirty="0" sz="900" spc="35" b="1">
                <a:solidFill>
                  <a:srgbClr val="727074"/>
                </a:solidFill>
                <a:latin typeface="Arial"/>
                <a:cs typeface="Arial"/>
              </a:rPr>
              <a:t>16</a:t>
            </a:r>
            <a:r>
              <a:rPr dirty="0" sz="900" spc="-114" b="1">
                <a:solidFill>
                  <a:srgbClr val="727074"/>
                </a:solidFill>
                <a:latin typeface="Arial"/>
                <a:cs typeface="Arial"/>
              </a:rPr>
              <a:t> </a:t>
            </a:r>
            <a:r>
              <a:rPr dirty="0" sz="850" spc="55" b="1">
                <a:solidFill>
                  <a:srgbClr val="727074"/>
                </a:solidFill>
                <a:latin typeface="Arial"/>
                <a:cs typeface="Arial"/>
              </a:rPr>
              <a:t>APR</a:t>
            </a:r>
            <a:r>
              <a:rPr dirty="0" sz="850" spc="-60" b="1">
                <a:solidFill>
                  <a:srgbClr val="727074"/>
                </a:solidFill>
                <a:latin typeface="Arial"/>
                <a:cs typeface="Arial"/>
              </a:rPr>
              <a:t> </a:t>
            </a:r>
            <a:r>
              <a:rPr dirty="0" sz="850" spc="25" b="1">
                <a:solidFill>
                  <a:srgbClr val="8C8E8E"/>
                </a:solidFill>
                <a:latin typeface="Arial"/>
                <a:cs typeface="Arial"/>
              </a:rPr>
              <a:t>2005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37465" y="3303253"/>
            <a:ext cx="41846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b="1">
                <a:solidFill>
                  <a:srgbClr val="504D4F"/>
                </a:solidFill>
                <a:latin typeface="Arial"/>
                <a:cs typeface="Arial"/>
              </a:rPr>
              <a:t>BACK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87246" y="3963216"/>
            <a:ext cx="5788025" cy="691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1594" marR="45085" indent="1905">
              <a:lnSpc>
                <a:spcPct val="78200"/>
              </a:lnSpc>
            </a:pPr>
            <a:r>
              <a:rPr dirty="0" sz="1000" spc="-15">
                <a:solidFill>
                  <a:srgbClr val="504D4F"/>
                </a:solidFill>
                <a:latin typeface="Arial"/>
                <a:cs typeface="Arial"/>
              </a:rPr>
              <a:t>To </a:t>
            </a:r>
            <a:r>
              <a:rPr dirty="0" sz="1000" spc="-45">
                <a:solidFill>
                  <a:srgbClr val="504D4F"/>
                </a:solidFill>
                <a:latin typeface="Arial"/>
                <a:cs typeface="Arial"/>
              </a:rPr>
              <a:t>maintain </a:t>
            </a:r>
            <a:r>
              <a:rPr dirty="0" sz="1000" spc="-25">
                <a:solidFill>
                  <a:srgbClr val="504D4F"/>
                </a:solidFill>
                <a:latin typeface="Arial"/>
                <a:cs typeface="Arial"/>
              </a:rPr>
              <a:t>an </a:t>
            </a:r>
            <a:r>
              <a:rPr dirty="0" sz="1000" spc="-40">
                <a:solidFill>
                  <a:srgbClr val="504D4F"/>
                </a:solidFill>
                <a:latin typeface="Arial"/>
                <a:cs typeface="Arial"/>
              </a:rPr>
              <a:t>accurate recording </a:t>
            </a:r>
            <a:r>
              <a:rPr dirty="0" sz="1000" spc="-45">
                <a:solidFill>
                  <a:srgbClr val="504D4F"/>
                </a:solidFill>
                <a:latin typeface="Arial"/>
                <a:cs typeface="Arial"/>
              </a:rPr>
              <a:t>system, </a:t>
            </a:r>
            <a:r>
              <a:rPr dirty="0" sz="1000" spc="-50">
                <a:solidFill>
                  <a:srgbClr val="504D4F"/>
                </a:solidFill>
                <a:latin typeface="Arial"/>
                <a:cs typeface="Arial"/>
              </a:rPr>
              <a:t>everyone </a:t>
            </a:r>
            <a:r>
              <a:rPr dirty="0" sz="1000" spc="-35">
                <a:solidFill>
                  <a:srgbClr val="504D4F"/>
                </a:solidFill>
                <a:latin typeface="Arial"/>
                <a:cs typeface="Arial"/>
              </a:rPr>
              <a:t>must </a:t>
            </a:r>
            <a:r>
              <a:rPr dirty="0" sz="1000" spc="-60">
                <a:solidFill>
                  <a:srgbClr val="504D4F"/>
                </a:solidFill>
                <a:latin typeface="Arial"/>
                <a:cs typeface="Arial"/>
              </a:rPr>
              <a:t>understand </a:t>
            </a:r>
            <a:r>
              <a:rPr dirty="0" sz="1000" spc="-35">
                <a:solidFill>
                  <a:srgbClr val="504D4F"/>
                </a:solidFill>
                <a:latin typeface="Arial"/>
                <a:cs typeface="Arial"/>
              </a:rPr>
              <a:t>how </a:t>
            </a:r>
            <a:r>
              <a:rPr dirty="0" sz="1000" spc="-60">
                <a:solidFill>
                  <a:srgbClr val="504D4F"/>
                </a:solidFill>
                <a:latin typeface="Arial"/>
                <a:cs typeface="Arial"/>
              </a:rPr>
              <a:t>drugs </a:t>
            </a:r>
            <a:r>
              <a:rPr dirty="0" sz="1000" spc="-45">
                <a:solidFill>
                  <a:srgbClr val="504D4F"/>
                </a:solidFill>
                <a:latin typeface="Arial"/>
                <a:cs typeface="Arial"/>
              </a:rPr>
              <a:t>are </a:t>
            </a:r>
            <a:r>
              <a:rPr dirty="0" sz="1000" spc="-55">
                <a:solidFill>
                  <a:srgbClr val="504D4F"/>
                </a:solidFill>
                <a:latin typeface="Arial"/>
                <a:cs typeface="Arial"/>
              </a:rPr>
              <a:t>named, </a:t>
            </a:r>
            <a:r>
              <a:rPr dirty="0" sz="1000" spc="-60">
                <a:solidFill>
                  <a:srgbClr val="504D4F"/>
                </a:solidFill>
                <a:latin typeface="Arial"/>
                <a:cs typeface="Arial"/>
              </a:rPr>
              <a:t>how </a:t>
            </a:r>
            <a:r>
              <a:rPr dirty="0" sz="1000" spc="-65">
                <a:solidFill>
                  <a:srgbClr val="504D4F"/>
                </a:solidFill>
                <a:latin typeface="Arial"/>
                <a:cs typeface="Arial"/>
              </a:rPr>
              <a:t>drugs </a:t>
            </a:r>
            <a:r>
              <a:rPr dirty="0" sz="1000" spc="-15">
                <a:solidFill>
                  <a:srgbClr val="504D4F"/>
                </a:solidFill>
                <a:latin typeface="Arial"/>
                <a:cs typeface="Arial"/>
              </a:rPr>
              <a:t>are  </a:t>
            </a:r>
            <a:r>
              <a:rPr dirty="0" sz="1000" spc="-55">
                <a:solidFill>
                  <a:srgbClr val="504D4F"/>
                </a:solidFill>
                <a:latin typeface="Arial"/>
                <a:cs typeface="Arial"/>
              </a:rPr>
              <a:t>measured</a:t>
            </a:r>
            <a:r>
              <a:rPr dirty="0" sz="1000" spc="-1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04D4F"/>
                </a:solidFill>
                <a:latin typeface="Arial"/>
                <a:cs typeface="Arial"/>
              </a:rPr>
              <a:t>and</a:t>
            </a:r>
            <a:r>
              <a:rPr dirty="0" sz="1000" spc="-7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04D4F"/>
                </a:solidFill>
                <a:latin typeface="Arial"/>
                <a:cs typeface="Arial"/>
              </a:rPr>
              <a:t>what</a:t>
            </a:r>
            <a:r>
              <a:rPr dirty="0" sz="1000" spc="-10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504D4F"/>
                </a:solidFill>
                <a:latin typeface="Arial"/>
                <a:cs typeface="Arial"/>
              </a:rPr>
              <a:t>is</a:t>
            </a:r>
            <a:r>
              <a:rPr dirty="0" sz="1000" spc="-13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04D4F"/>
                </a:solidFill>
                <a:latin typeface="Arial"/>
                <a:cs typeface="Arial"/>
              </a:rPr>
              <a:t>provided</a:t>
            </a:r>
            <a:r>
              <a:rPr dirty="0" sz="1000" spc="-2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F"/>
                </a:solidFill>
                <a:latin typeface="Arial"/>
                <a:cs typeface="Arial"/>
              </a:rPr>
              <a:t>on</a:t>
            </a:r>
            <a:r>
              <a:rPr dirty="0" sz="1000" spc="-13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04D4F"/>
                </a:solidFill>
                <a:latin typeface="Arial"/>
                <a:cs typeface="Arial"/>
              </a:rPr>
              <a:t>amedicine</a:t>
            </a:r>
            <a:r>
              <a:rPr dirty="0" sz="1000" spc="-6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504D4F"/>
                </a:solidFill>
                <a:latin typeface="Arial"/>
                <a:cs typeface="Arial"/>
              </a:rPr>
              <a:t>label.</a:t>
            </a:r>
            <a:r>
              <a:rPr dirty="0" sz="1000" spc="-7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04D4F"/>
                </a:solidFill>
                <a:latin typeface="Arial"/>
                <a:cs typeface="Arial"/>
              </a:rPr>
              <a:t>Click</a:t>
            </a:r>
            <a:r>
              <a:rPr dirty="0" sz="1000" spc="-3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04D4F"/>
                </a:solidFill>
                <a:latin typeface="Arial"/>
                <a:cs typeface="Arial"/>
              </a:rPr>
              <a:t>on</a:t>
            </a:r>
            <a:r>
              <a:rPr dirty="0" sz="1000" spc="-12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04D4F"/>
                </a:solidFill>
                <a:latin typeface="Arial"/>
                <a:cs typeface="Arial"/>
              </a:rPr>
              <a:t>each</a:t>
            </a:r>
            <a:r>
              <a:rPr dirty="0" sz="1000" spc="-4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04D4F"/>
                </a:solidFill>
                <a:latin typeface="Arial"/>
                <a:cs typeface="Arial"/>
              </a:rPr>
              <a:t>of</a:t>
            </a:r>
            <a:r>
              <a:rPr dirty="0" sz="1000" spc="-9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04D4F"/>
                </a:solidFill>
                <a:latin typeface="Arial"/>
                <a:cs typeface="Arial"/>
              </a:rPr>
              <a:t>the</a:t>
            </a:r>
            <a:r>
              <a:rPr dirty="0" sz="1000" spc="-9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413D3D"/>
                </a:solidFill>
                <a:latin typeface="Arial"/>
                <a:cs typeface="Arial"/>
              </a:rPr>
              <a:t>headings</a:t>
            </a:r>
            <a:r>
              <a:rPr dirty="0" sz="1000" spc="-25">
                <a:solidFill>
                  <a:srgbClr val="413D3D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04D4F"/>
                </a:solidFill>
                <a:latin typeface="Arial"/>
                <a:cs typeface="Arial"/>
              </a:rPr>
              <a:t>for</a:t>
            </a:r>
            <a:r>
              <a:rPr dirty="0" sz="1000" spc="-9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04D4F"/>
                </a:solidFill>
                <a:latin typeface="Arial"/>
                <a:cs typeface="Arial"/>
              </a:rPr>
              <a:t>more</a:t>
            </a:r>
            <a:r>
              <a:rPr dirty="0" sz="1000" spc="-5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04D4F"/>
                </a:solidFill>
                <a:latin typeface="Arial"/>
                <a:cs typeface="Arial"/>
              </a:rPr>
              <a:t>information</a:t>
            </a:r>
            <a:r>
              <a:rPr dirty="0" sz="1000" spc="-2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504D4F"/>
                </a:solidFill>
                <a:latin typeface="Arial"/>
                <a:cs typeface="Arial"/>
              </a:rPr>
              <a:t>and</a:t>
            </a:r>
            <a:r>
              <a:rPr dirty="0" sz="1000" spc="-9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04D4F"/>
                </a:solidFill>
                <a:latin typeface="Arial"/>
                <a:cs typeface="Arial"/>
              </a:rPr>
              <a:t>for  </a:t>
            </a:r>
            <a:r>
              <a:rPr dirty="0" sz="1000" spc="-30">
                <a:solidFill>
                  <a:srgbClr val="504D4F"/>
                </a:solidFill>
                <a:latin typeface="Arial"/>
                <a:cs typeface="Arial"/>
              </a:rPr>
              <a:t>further</a:t>
            </a:r>
            <a:r>
              <a:rPr dirty="0" sz="1000" spc="-6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F"/>
                </a:solidFill>
                <a:latin typeface="Arial"/>
                <a:cs typeface="Arial"/>
              </a:rPr>
              <a:t>learning</a:t>
            </a:r>
            <a:r>
              <a:rPr dirty="0" sz="1000" spc="-5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504D4F"/>
                </a:solidFill>
                <a:latin typeface="Arial"/>
                <a:cs typeface="Arial"/>
              </a:rPr>
              <a:t>and</a:t>
            </a:r>
            <a:r>
              <a:rPr dirty="0" sz="1000" spc="-15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504D4F"/>
                </a:solidFill>
                <a:latin typeface="Arial"/>
                <a:cs typeface="Arial"/>
              </a:rPr>
              <a:t>a</a:t>
            </a:r>
            <a:r>
              <a:rPr dirty="0" sz="1000" spc="-12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F"/>
                </a:solidFill>
                <a:latin typeface="Arial"/>
                <a:cs typeface="Arial"/>
              </a:rPr>
              <a:t>refresher</a:t>
            </a:r>
            <a:r>
              <a:rPr dirty="0" sz="1000" spc="-20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504D4F"/>
                </a:solidFill>
                <a:latin typeface="Arial"/>
                <a:cs typeface="Arial"/>
              </a:rPr>
              <a:t>of</a:t>
            </a:r>
            <a:r>
              <a:rPr dirty="0" sz="1000" spc="-55">
                <a:solidFill>
                  <a:srgbClr val="504D4F"/>
                </a:solidFill>
                <a:latin typeface="Arial"/>
                <a:cs typeface="Arial"/>
              </a:rPr>
              <a:t> previous</a:t>
            </a:r>
            <a:r>
              <a:rPr dirty="0" sz="1000" spc="-35">
                <a:solidFill>
                  <a:srgbClr val="504D4F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04D4F"/>
                </a:solidFill>
                <a:latin typeface="Arial"/>
                <a:cs typeface="Arial"/>
              </a:rPr>
              <a:t>learning.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27342" y="6566299"/>
            <a:ext cx="7175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 i="1">
                <a:solidFill>
                  <a:srgbClr val="727074"/>
                </a:solidFill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2722" y="2005567"/>
            <a:ext cx="0" cy="1315085"/>
          </a:xfrm>
          <a:custGeom>
            <a:avLst/>
            <a:gdLst/>
            <a:ahLst/>
            <a:cxnLst/>
            <a:rect l="l" t="t" r="r" b="b"/>
            <a:pathLst>
              <a:path w="0" h="1315085">
                <a:moveTo>
                  <a:pt x="0" y="1314625"/>
                </a:moveTo>
                <a:lnTo>
                  <a:pt x="0" y="0"/>
                </a:lnTo>
              </a:path>
            </a:pathLst>
          </a:custGeom>
          <a:ln w="15287">
            <a:solidFill>
              <a:srgbClr val="BCD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8377" y="3916360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730686"/>
                </a:moveTo>
                <a:lnTo>
                  <a:pt x="0" y="0"/>
                </a:lnTo>
              </a:path>
            </a:pathLst>
          </a:custGeom>
          <a:ln w="6115">
            <a:solidFill>
              <a:srgbClr val="5454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94870" y="3916360"/>
            <a:ext cx="0" cy="734060"/>
          </a:xfrm>
          <a:custGeom>
            <a:avLst/>
            <a:gdLst/>
            <a:ahLst/>
            <a:cxnLst/>
            <a:rect l="l" t="t" r="r" b="b"/>
            <a:pathLst>
              <a:path w="0" h="734060">
                <a:moveTo>
                  <a:pt x="0" y="733743"/>
                </a:moveTo>
                <a:lnTo>
                  <a:pt x="0" y="0"/>
                </a:lnTo>
              </a:path>
            </a:pathLst>
          </a:custGeom>
          <a:ln w="9172">
            <a:solidFill>
              <a:srgbClr val="6060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56294" y="917180"/>
            <a:ext cx="0" cy="501650"/>
          </a:xfrm>
          <a:custGeom>
            <a:avLst/>
            <a:gdLst/>
            <a:ahLst/>
            <a:cxnLst/>
            <a:rect l="l" t="t" r="r" b="b"/>
            <a:pathLst>
              <a:path w="0" h="501650">
                <a:moveTo>
                  <a:pt x="0" y="501392"/>
                </a:moveTo>
                <a:lnTo>
                  <a:pt x="0" y="0"/>
                </a:lnTo>
              </a:path>
            </a:pathLst>
          </a:custGeom>
          <a:ln w="21403">
            <a:solidFill>
              <a:srgbClr val="BCD8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63583" y="1085330"/>
            <a:ext cx="0" cy="633095"/>
          </a:xfrm>
          <a:custGeom>
            <a:avLst/>
            <a:gdLst/>
            <a:ahLst/>
            <a:cxnLst/>
            <a:rect l="l" t="t" r="r" b="b"/>
            <a:pathLst>
              <a:path w="0" h="633094">
                <a:moveTo>
                  <a:pt x="0" y="632854"/>
                </a:moveTo>
                <a:lnTo>
                  <a:pt x="0" y="0"/>
                </a:lnTo>
              </a:path>
            </a:pathLst>
          </a:custGeom>
          <a:ln w="6115">
            <a:solidFill>
              <a:srgbClr val="D4E4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1225" y="47387"/>
            <a:ext cx="7573645" cy="0"/>
          </a:xfrm>
          <a:custGeom>
            <a:avLst/>
            <a:gdLst/>
            <a:ahLst/>
            <a:cxnLst/>
            <a:rect l="l" t="t" r="r" b="b"/>
            <a:pathLst>
              <a:path w="7573645" h="0">
                <a:moveTo>
                  <a:pt x="0" y="0"/>
                </a:moveTo>
                <a:lnTo>
                  <a:pt x="7573656" y="0"/>
                </a:lnTo>
              </a:path>
            </a:pathLst>
          </a:custGeom>
          <a:ln w="9172">
            <a:solidFill>
              <a:srgbClr val="9093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00797" y="908008"/>
            <a:ext cx="826135" cy="0"/>
          </a:xfrm>
          <a:custGeom>
            <a:avLst/>
            <a:gdLst/>
            <a:ahLst/>
            <a:cxnLst/>
            <a:rect l="l" t="t" r="r" b="b"/>
            <a:pathLst>
              <a:path w="826134" h="0">
                <a:moveTo>
                  <a:pt x="0" y="0"/>
                </a:moveTo>
                <a:lnTo>
                  <a:pt x="825549" y="0"/>
                </a:lnTo>
              </a:path>
            </a:pathLst>
          </a:custGeom>
          <a:ln w="3175">
            <a:solidFill>
              <a:srgbClr val="C8D8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04335" y="911065"/>
            <a:ext cx="1687830" cy="0"/>
          </a:xfrm>
          <a:custGeom>
            <a:avLst/>
            <a:gdLst/>
            <a:ahLst/>
            <a:cxnLst/>
            <a:rect l="l" t="t" r="r" b="b"/>
            <a:pathLst>
              <a:path w="1687830" h="0">
                <a:moveTo>
                  <a:pt x="0" y="0"/>
                </a:moveTo>
                <a:lnTo>
                  <a:pt x="1687790" y="0"/>
                </a:lnTo>
              </a:path>
            </a:pathLst>
          </a:custGeom>
          <a:ln w="9172">
            <a:solidFill>
              <a:srgbClr val="BCD4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03790" y="3920945"/>
            <a:ext cx="5794375" cy="0"/>
          </a:xfrm>
          <a:custGeom>
            <a:avLst/>
            <a:gdLst/>
            <a:ahLst/>
            <a:cxnLst/>
            <a:rect l="l" t="t" r="r" b="b"/>
            <a:pathLst>
              <a:path w="5794375" h="0">
                <a:moveTo>
                  <a:pt x="0" y="0"/>
                </a:moveTo>
                <a:lnTo>
                  <a:pt x="5794137" y="0"/>
                </a:lnTo>
              </a:path>
            </a:pathLst>
          </a:custGeom>
          <a:ln w="6115">
            <a:solidFill>
              <a:srgbClr val="575B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06848" y="4643988"/>
            <a:ext cx="5794375" cy="0"/>
          </a:xfrm>
          <a:custGeom>
            <a:avLst/>
            <a:gdLst/>
            <a:ahLst/>
            <a:cxnLst/>
            <a:rect l="l" t="t" r="r" b="b"/>
            <a:pathLst>
              <a:path w="5794375" h="0">
                <a:moveTo>
                  <a:pt x="0" y="0"/>
                </a:moveTo>
                <a:lnTo>
                  <a:pt x="5794137" y="0"/>
                </a:lnTo>
              </a:path>
            </a:pathLst>
          </a:custGeom>
          <a:ln w="6115">
            <a:solidFill>
              <a:srgbClr val="4848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5603" y="433404"/>
            <a:ext cx="690245" cy="200660"/>
          </a:xfrm>
          <a:custGeom>
            <a:avLst/>
            <a:gdLst/>
            <a:ahLst/>
            <a:cxnLst/>
            <a:rect l="l" t="t" r="r" b="b"/>
            <a:pathLst>
              <a:path w="690244" h="200659">
                <a:moveTo>
                  <a:pt x="0" y="0"/>
                </a:moveTo>
                <a:lnTo>
                  <a:pt x="690118" y="0"/>
                </a:lnTo>
                <a:lnTo>
                  <a:pt x="690118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21609" y="433404"/>
            <a:ext cx="3002280" cy="200660"/>
          </a:xfrm>
          <a:custGeom>
            <a:avLst/>
            <a:gdLst/>
            <a:ahLst/>
            <a:cxnLst/>
            <a:rect l="l" t="t" r="r" b="b"/>
            <a:pathLst>
              <a:path w="3002279" h="200659">
                <a:moveTo>
                  <a:pt x="0" y="0"/>
                </a:moveTo>
                <a:lnTo>
                  <a:pt x="3001971" y="0"/>
                </a:lnTo>
                <a:lnTo>
                  <a:pt x="3001971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62903" y="441180"/>
            <a:ext cx="399732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80" b="1">
                <a:solidFill>
                  <a:srgbClr val="DDE4E8"/>
                </a:solidFill>
                <a:latin typeface="Arial"/>
                <a:cs typeface="Arial"/>
              </a:rPr>
              <a:t>Recording </a:t>
            </a:r>
            <a:r>
              <a:rPr dirty="0" sz="1100" spc="90" b="1">
                <a:solidFill>
                  <a:srgbClr val="DDE4E8"/>
                </a:solidFill>
                <a:latin typeface="Arial"/>
                <a:cs typeface="Arial"/>
              </a:rPr>
              <a:t>and </a:t>
            </a:r>
            <a:r>
              <a:rPr dirty="0" sz="1100" spc="95" b="1">
                <a:solidFill>
                  <a:srgbClr val="DDE4E8"/>
                </a:solidFill>
                <a:latin typeface="Arial"/>
                <a:cs typeface="Arial"/>
              </a:rPr>
              <a:t>Reporting </a:t>
            </a:r>
            <a:r>
              <a:rPr dirty="0" sz="1100" spc="110" b="1">
                <a:solidFill>
                  <a:srgbClr val="DDE4E8"/>
                </a:solidFill>
                <a:latin typeface="Arial"/>
                <a:cs typeface="Arial"/>
              </a:rPr>
              <a:t>on </a:t>
            </a:r>
            <a:r>
              <a:rPr dirty="0" sz="1100" spc="90" b="1">
                <a:solidFill>
                  <a:srgbClr val="DDE4E8"/>
                </a:solidFill>
                <a:latin typeface="Arial"/>
                <a:cs typeface="Arial"/>
              </a:rPr>
              <a:t>the </a:t>
            </a:r>
            <a:r>
              <a:rPr dirty="0" sz="1100" spc="110" b="1">
                <a:solidFill>
                  <a:srgbClr val="DDE4E8"/>
                </a:solidFill>
                <a:latin typeface="Arial"/>
                <a:cs typeface="Arial"/>
              </a:rPr>
              <a:t>Use </a:t>
            </a:r>
            <a:r>
              <a:rPr dirty="0" sz="1100" spc="85" b="1">
                <a:solidFill>
                  <a:srgbClr val="DDE4E8"/>
                </a:solidFill>
                <a:latin typeface="Arial"/>
                <a:cs typeface="Arial"/>
              </a:rPr>
              <a:t>of</a:t>
            </a:r>
            <a:r>
              <a:rPr dirty="0" sz="1100" spc="260" b="1">
                <a:solidFill>
                  <a:srgbClr val="DDE4E8"/>
                </a:solidFill>
                <a:latin typeface="Arial"/>
                <a:cs typeface="Arial"/>
              </a:rPr>
              <a:t> </a:t>
            </a:r>
            <a:r>
              <a:rPr dirty="0" sz="1100" spc="95" b="1">
                <a:solidFill>
                  <a:srgbClr val="DDE4E8"/>
                </a:solidFill>
                <a:latin typeface="Arial"/>
                <a:cs typeface="Arial"/>
              </a:rPr>
              <a:t>Medication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2394" y="1268288"/>
            <a:ext cx="5626100" cy="2193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4B7CA8"/>
                </a:solidFill>
                <a:latin typeface="Arial"/>
                <a:cs typeface="Arial"/>
              </a:rPr>
              <a:t>Naming</a:t>
            </a:r>
            <a:r>
              <a:rPr dirty="0" sz="1400" spc="90" b="1">
                <a:solidFill>
                  <a:srgbClr val="4B7CA8"/>
                </a:solidFill>
                <a:latin typeface="Arial"/>
                <a:cs typeface="Arial"/>
              </a:rPr>
              <a:t> </a:t>
            </a:r>
            <a:r>
              <a:rPr dirty="0" sz="1400" spc="10" b="1">
                <a:solidFill>
                  <a:srgbClr val="4B7CA8"/>
                </a:solidFill>
                <a:latin typeface="Arial"/>
                <a:cs typeface="Arial"/>
              </a:rPr>
              <a:t>drugs:</a:t>
            </a:r>
            <a:endParaRPr sz="1400">
              <a:latin typeface="Arial"/>
              <a:cs typeface="Arial"/>
            </a:endParaRPr>
          </a:p>
          <a:p>
            <a:pPr marL="230504" indent="-197485">
              <a:lnSpc>
                <a:spcPct val="100000"/>
              </a:lnSpc>
              <a:spcBef>
                <a:spcPts val="665"/>
              </a:spcBef>
              <a:buChar char="•"/>
              <a:tabLst>
                <a:tab pos="228600" algn="l"/>
                <a:tab pos="229235" algn="l"/>
              </a:tabLst>
            </a:pPr>
            <a:r>
              <a:rPr dirty="0" sz="1100" spc="40">
                <a:solidFill>
                  <a:srgbClr val="605B5B"/>
                </a:solidFill>
                <a:latin typeface="Arial"/>
                <a:cs typeface="Arial"/>
              </a:rPr>
              <a:t>Drugs </a:t>
            </a:r>
            <a:r>
              <a:rPr dirty="0" sz="1100" spc="60">
                <a:solidFill>
                  <a:srgbClr val="605B5B"/>
                </a:solidFill>
                <a:latin typeface="Arial"/>
                <a:cs typeface="Arial"/>
              </a:rPr>
              <a:t>often </a:t>
            </a:r>
            <a:r>
              <a:rPr dirty="0" sz="1100" spc="55">
                <a:solidFill>
                  <a:srgbClr val="605B5B"/>
                </a:solidFill>
                <a:latin typeface="Arial"/>
                <a:cs typeface="Arial"/>
              </a:rPr>
              <a:t>have two</a:t>
            </a:r>
            <a:r>
              <a:rPr dirty="0" sz="1100" spc="-15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605B5B"/>
                </a:solidFill>
                <a:latin typeface="Arial"/>
                <a:cs typeface="Arial"/>
              </a:rPr>
              <a:t>names.</a:t>
            </a:r>
            <a:endParaRPr sz="1100">
              <a:latin typeface="Arial"/>
              <a:cs typeface="Arial"/>
            </a:endParaRPr>
          </a:p>
          <a:p>
            <a:pPr marL="230504" marR="742315" indent="-197485">
              <a:lnSpc>
                <a:spcPts val="1280"/>
              </a:lnSpc>
              <a:spcBef>
                <a:spcPts val="655"/>
              </a:spcBef>
              <a:buClr>
                <a:srgbClr val="4F4D4D"/>
              </a:buClr>
              <a:buChar char="•"/>
              <a:tabLst>
                <a:tab pos="226695" algn="l"/>
                <a:tab pos="227329" algn="l"/>
              </a:tabLst>
            </a:pPr>
            <a:r>
              <a:rPr dirty="0" sz="1100" spc="45">
                <a:solidFill>
                  <a:srgbClr val="605B5B"/>
                </a:solidFill>
                <a:latin typeface="Arial"/>
                <a:cs typeface="Arial"/>
              </a:rPr>
              <a:t>One </a:t>
            </a:r>
            <a:r>
              <a:rPr dirty="0" sz="1100" spc="25">
                <a:solidFill>
                  <a:srgbClr val="605B5B"/>
                </a:solidFill>
                <a:latin typeface="Arial"/>
                <a:cs typeface="Arial"/>
              </a:rPr>
              <a:t>is </a:t>
            </a:r>
            <a:r>
              <a:rPr dirty="0" sz="1100" spc="35">
                <a:solidFill>
                  <a:srgbClr val="605B5B"/>
                </a:solidFill>
                <a:latin typeface="Arial"/>
                <a:cs typeface="Arial"/>
              </a:rPr>
              <a:t>the </a:t>
            </a:r>
            <a:r>
              <a:rPr dirty="0" sz="1100" spc="45">
                <a:solidFill>
                  <a:srgbClr val="605B5B"/>
                </a:solidFill>
                <a:latin typeface="Arial"/>
                <a:cs typeface="Arial"/>
              </a:rPr>
              <a:t>approved </a:t>
            </a:r>
            <a:r>
              <a:rPr dirty="0" sz="1100" spc="35">
                <a:solidFill>
                  <a:srgbClr val="605B5B"/>
                </a:solidFill>
                <a:latin typeface="Arial"/>
                <a:cs typeface="Arial"/>
              </a:rPr>
              <a:t>or generic </a:t>
            </a:r>
            <a:r>
              <a:rPr dirty="0" sz="1100" spc="65">
                <a:solidFill>
                  <a:srgbClr val="605B5B"/>
                </a:solidFill>
                <a:latin typeface="Arial"/>
                <a:cs typeface="Arial"/>
              </a:rPr>
              <a:t>name, </a:t>
            </a:r>
            <a:r>
              <a:rPr dirty="0" sz="1100" spc="55">
                <a:solidFill>
                  <a:srgbClr val="605B5B"/>
                </a:solidFill>
                <a:latin typeface="Arial"/>
                <a:cs typeface="Arial"/>
              </a:rPr>
              <a:t>the other </a:t>
            </a:r>
            <a:r>
              <a:rPr dirty="0" sz="1100" spc="45">
                <a:solidFill>
                  <a:srgbClr val="605B5B"/>
                </a:solidFill>
                <a:latin typeface="Arial"/>
                <a:cs typeface="Arial"/>
              </a:rPr>
              <a:t>is </a:t>
            </a:r>
            <a:r>
              <a:rPr dirty="0" sz="1100" spc="60">
                <a:solidFill>
                  <a:srgbClr val="605B5B"/>
                </a:solidFill>
                <a:latin typeface="Arial"/>
                <a:cs typeface="Arial"/>
              </a:rPr>
              <a:t>the </a:t>
            </a:r>
            <a:r>
              <a:rPr dirty="0" sz="1100" spc="55">
                <a:solidFill>
                  <a:srgbClr val="605B5B"/>
                </a:solidFill>
                <a:latin typeface="Arial"/>
                <a:cs typeface="Arial"/>
              </a:rPr>
              <a:t>proprietary or  </a:t>
            </a:r>
            <a:r>
              <a:rPr dirty="0" sz="1100" spc="40">
                <a:solidFill>
                  <a:srgbClr val="605B5B"/>
                </a:solidFill>
                <a:latin typeface="Arial"/>
                <a:cs typeface="Arial"/>
              </a:rPr>
              <a:t>brand</a:t>
            </a:r>
            <a:r>
              <a:rPr dirty="0" sz="1100" spc="-30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100" spc="65">
                <a:solidFill>
                  <a:srgbClr val="605B5B"/>
                </a:solidFill>
                <a:latin typeface="Arial"/>
                <a:cs typeface="Arial"/>
              </a:rPr>
              <a:t>name.</a:t>
            </a:r>
            <a:endParaRPr sz="1100">
              <a:latin typeface="Arial"/>
              <a:cs typeface="Arial"/>
            </a:endParaRPr>
          </a:p>
          <a:p>
            <a:pPr marL="227329" indent="-196850">
              <a:lnSpc>
                <a:spcPts val="1300"/>
              </a:lnSpc>
              <a:spcBef>
                <a:spcPts val="615"/>
              </a:spcBef>
              <a:buClr>
                <a:srgbClr val="4F4D4D"/>
              </a:buClr>
              <a:buChar char="•"/>
              <a:tabLst>
                <a:tab pos="226695" algn="l"/>
                <a:tab pos="227329" algn="l"/>
              </a:tabLst>
            </a:pPr>
            <a:r>
              <a:rPr dirty="0" sz="1100" spc="40">
                <a:solidFill>
                  <a:srgbClr val="605B5B"/>
                </a:solidFill>
                <a:latin typeface="Arial"/>
                <a:cs typeface="Arial"/>
              </a:rPr>
              <a:t>This can </a:t>
            </a:r>
            <a:r>
              <a:rPr dirty="0" sz="1100" spc="25">
                <a:solidFill>
                  <a:srgbClr val="605B5B"/>
                </a:solidFill>
                <a:latin typeface="Arial"/>
                <a:cs typeface="Arial"/>
              </a:rPr>
              <a:t>cause </a:t>
            </a:r>
            <a:r>
              <a:rPr dirty="0" sz="1100" spc="35">
                <a:solidFill>
                  <a:srgbClr val="4F4D4D"/>
                </a:solidFill>
                <a:latin typeface="Arial"/>
                <a:cs typeface="Arial"/>
              </a:rPr>
              <a:t>confusion, </a:t>
            </a:r>
            <a:r>
              <a:rPr dirty="0" sz="1100" spc="40">
                <a:solidFill>
                  <a:srgbClr val="605B5B"/>
                </a:solidFill>
                <a:latin typeface="Arial"/>
                <a:cs typeface="Arial"/>
              </a:rPr>
              <a:t>as </a:t>
            </a:r>
            <a:r>
              <a:rPr dirty="0" sz="1100" spc="50">
                <a:solidFill>
                  <a:srgbClr val="605B5B"/>
                </a:solidFill>
                <a:latin typeface="Arial"/>
                <a:cs typeface="Arial"/>
              </a:rPr>
              <a:t>medication can </a:t>
            </a:r>
            <a:r>
              <a:rPr dirty="0" sz="1100" spc="35">
                <a:solidFill>
                  <a:srgbClr val="605B5B"/>
                </a:solidFill>
                <a:latin typeface="Arial"/>
                <a:cs typeface="Arial"/>
              </a:rPr>
              <a:t>appear </a:t>
            </a:r>
            <a:r>
              <a:rPr dirty="0" sz="1100" spc="30">
                <a:solidFill>
                  <a:srgbClr val="605B5B"/>
                </a:solidFill>
                <a:latin typeface="Arial"/>
                <a:cs typeface="Arial"/>
              </a:rPr>
              <a:t>to </a:t>
            </a:r>
            <a:r>
              <a:rPr dirty="0" sz="1100" spc="40">
                <a:solidFill>
                  <a:srgbClr val="605B5B"/>
                </a:solidFill>
                <a:latin typeface="Arial"/>
                <a:cs typeface="Arial"/>
              </a:rPr>
              <a:t>have</a:t>
            </a:r>
            <a:r>
              <a:rPr dirty="0" sz="1100" spc="195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605B5B"/>
                </a:solidFill>
                <a:latin typeface="Arial"/>
                <a:cs typeface="Arial"/>
              </a:rPr>
              <a:t>changed.</a:t>
            </a:r>
            <a:endParaRPr sz="1100">
              <a:latin typeface="Arial"/>
              <a:cs typeface="Arial"/>
            </a:endParaRPr>
          </a:p>
          <a:p>
            <a:pPr marL="233045">
              <a:lnSpc>
                <a:spcPts val="1300"/>
              </a:lnSpc>
            </a:pPr>
            <a:r>
              <a:rPr dirty="0" sz="1100" spc="80" b="1">
                <a:solidFill>
                  <a:srgbClr val="57824B"/>
                </a:solidFill>
                <a:latin typeface="Arial"/>
                <a:cs typeface="Arial"/>
              </a:rPr>
              <a:t>Always </a:t>
            </a:r>
            <a:r>
              <a:rPr dirty="0" sz="1100" spc="65" b="1">
                <a:solidFill>
                  <a:srgbClr val="57824B"/>
                </a:solidFill>
                <a:latin typeface="Arial"/>
                <a:cs typeface="Arial"/>
              </a:rPr>
              <a:t>check </a:t>
            </a:r>
            <a:r>
              <a:rPr dirty="0" sz="1100" spc="60" b="1">
                <a:solidFill>
                  <a:srgbClr val="57824B"/>
                </a:solidFill>
                <a:latin typeface="Arial"/>
                <a:cs typeface="Arial"/>
              </a:rPr>
              <a:t>the </a:t>
            </a:r>
            <a:r>
              <a:rPr dirty="0" sz="1100" spc="70" b="1">
                <a:solidFill>
                  <a:srgbClr val="57824B"/>
                </a:solidFill>
                <a:latin typeface="Arial"/>
                <a:cs typeface="Arial"/>
              </a:rPr>
              <a:t>generic </a:t>
            </a:r>
            <a:r>
              <a:rPr dirty="0" sz="1100" spc="105" b="1">
                <a:solidFill>
                  <a:srgbClr val="57824B"/>
                </a:solidFill>
                <a:latin typeface="Arial"/>
                <a:cs typeface="Arial"/>
              </a:rPr>
              <a:t>name </a:t>
            </a:r>
            <a:r>
              <a:rPr dirty="0" sz="1100" spc="80" b="1">
                <a:solidFill>
                  <a:srgbClr val="57824B"/>
                </a:solidFill>
                <a:latin typeface="Arial"/>
                <a:cs typeface="Arial"/>
              </a:rPr>
              <a:t>against the </a:t>
            </a:r>
            <a:r>
              <a:rPr dirty="0" sz="1100" spc="70" b="1">
                <a:solidFill>
                  <a:srgbClr val="57824B"/>
                </a:solidFill>
                <a:latin typeface="Arial"/>
                <a:cs typeface="Arial"/>
              </a:rPr>
              <a:t>medication</a:t>
            </a:r>
            <a:r>
              <a:rPr dirty="0" sz="1100" spc="15" b="1">
                <a:solidFill>
                  <a:srgbClr val="57824B"/>
                </a:solidFill>
                <a:latin typeface="Arial"/>
                <a:cs typeface="Arial"/>
              </a:rPr>
              <a:t> </a:t>
            </a:r>
            <a:r>
              <a:rPr dirty="0" sz="1100" spc="75" b="1">
                <a:solidFill>
                  <a:srgbClr val="57824B"/>
                </a:solidFill>
                <a:latin typeface="Arial"/>
                <a:cs typeface="Arial"/>
              </a:rPr>
              <a:t>sheet.</a:t>
            </a:r>
            <a:endParaRPr sz="1100">
              <a:latin typeface="Arial"/>
              <a:cs typeface="Arial"/>
            </a:endParaRPr>
          </a:p>
          <a:p>
            <a:pPr marL="227329" indent="-191135">
              <a:lnSpc>
                <a:spcPts val="1285"/>
              </a:lnSpc>
              <a:spcBef>
                <a:spcPts val="725"/>
              </a:spcBef>
              <a:buClr>
                <a:srgbClr val="4F4D4D"/>
              </a:buClr>
              <a:buChar char="•"/>
              <a:tabLst>
                <a:tab pos="226695" algn="l"/>
                <a:tab pos="227329" algn="l"/>
              </a:tabLst>
            </a:pPr>
            <a:r>
              <a:rPr dirty="0" sz="1100" spc="50">
                <a:solidFill>
                  <a:srgbClr val="605B5B"/>
                </a:solidFill>
                <a:latin typeface="Arial"/>
                <a:cs typeface="Arial"/>
              </a:rPr>
              <a:t>The </a:t>
            </a:r>
            <a:r>
              <a:rPr dirty="0" sz="1100" spc="35">
                <a:solidFill>
                  <a:srgbClr val="605B5B"/>
                </a:solidFill>
                <a:latin typeface="Arial"/>
                <a:cs typeface="Arial"/>
              </a:rPr>
              <a:t>medicine </a:t>
            </a:r>
            <a:r>
              <a:rPr dirty="0" sz="1100" spc="55">
                <a:solidFill>
                  <a:srgbClr val="605B5B"/>
                </a:solidFill>
                <a:latin typeface="Arial"/>
                <a:cs typeface="Arial"/>
              </a:rPr>
              <a:t>has </a:t>
            </a:r>
            <a:r>
              <a:rPr dirty="0" sz="1100" spc="50">
                <a:solidFill>
                  <a:srgbClr val="605B5B"/>
                </a:solidFill>
                <a:latin typeface="Arial"/>
                <a:cs typeface="Arial"/>
              </a:rPr>
              <a:t>the </a:t>
            </a:r>
            <a:r>
              <a:rPr dirty="0" sz="1100" spc="55">
                <a:solidFill>
                  <a:srgbClr val="605B5B"/>
                </a:solidFill>
                <a:latin typeface="Arial"/>
                <a:cs typeface="Arial"/>
              </a:rPr>
              <a:t>proprietary or brand </a:t>
            </a:r>
            <a:r>
              <a:rPr dirty="0" sz="1100" spc="65">
                <a:solidFill>
                  <a:srgbClr val="605B5B"/>
                </a:solidFill>
                <a:latin typeface="Arial"/>
                <a:cs typeface="Arial"/>
              </a:rPr>
              <a:t>name, </a:t>
            </a:r>
            <a:r>
              <a:rPr dirty="0" sz="1100" spc="45">
                <a:solidFill>
                  <a:srgbClr val="605B5B"/>
                </a:solidFill>
                <a:latin typeface="Arial"/>
                <a:cs typeface="Arial"/>
              </a:rPr>
              <a:t>for example</a:t>
            </a:r>
            <a:r>
              <a:rPr dirty="0" sz="1100" spc="240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100" spc="30" b="1">
                <a:solidFill>
                  <a:srgbClr val="57824B"/>
                </a:solidFill>
                <a:latin typeface="Times New Roman"/>
                <a:cs typeface="Times New Roman"/>
              </a:rPr>
              <a:t>RESTORIL</a:t>
            </a:r>
            <a:endParaRPr sz="1100">
              <a:latin typeface="Times New Roman"/>
              <a:cs typeface="Times New Roman"/>
            </a:endParaRPr>
          </a:p>
          <a:p>
            <a:pPr marL="237490">
              <a:lnSpc>
                <a:spcPts val="1285"/>
              </a:lnSpc>
            </a:pPr>
            <a:r>
              <a:rPr dirty="0" sz="1100" spc="50">
                <a:solidFill>
                  <a:srgbClr val="605B5B"/>
                </a:solidFill>
                <a:latin typeface="Arial"/>
                <a:cs typeface="Arial"/>
              </a:rPr>
              <a:t>and </a:t>
            </a:r>
            <a:r>
              <a:rPr dirty="0" sz="1100" spc="30">
                <a:solidFill>
                  <a:srgbClr val="605B5B"/>
                </a:solidFill>
                <a:latin typeface="Arial"/>
                <a:cs typeface="Arial"/>
              </a:rPr>
              <a:t>an </a:t>
            </a:r>
            <a:r>
              <a:rPr dirty="0" sz="1100" spc="45">
                <a:solidFill>
                  <a:srgbClr val="605B5B"/>
                </a:solidFill>
                <a:latin typeface="Arial"/>
                <a:cs typeface="Arial"/>
              </a:rPr>
              <a:t>approved </a:t>
            </a:r>
            <a:r>
              <a:rPr dirty="0" sz="1100" spc="35">
                <a:solidFill>
                  <a:srgbClr val="605B5B"/>
                </a:solidFill>
                <a:latin typeface="Arial"/>
                <a:cs typeface="Arial"/>
              </a:rPr>
              <a:t>or generic </a:t>
            </a:r>
            <a:r>
              <a:rPr dirty="0" sz="1100" spc="60">
                <a:solidFill>
                  <a:srgbClr val="605B5B"/>
                </a:solidFill>
                <a:latin typeface="Arial"/>
                <a:cs typeface="Arial"/>
              </a:rPr>
              <a:t>name, </a:t>
            </a:r>
            <a:r>
              <a:rPr dirty="0" sz="1100" spc="40">
                <a:solidFill>
                  <a:srgbClr val="605B5B"/>
                </a:solidFill>
                <a:latin typeface="Arial"/>
                <a:cs typeface="Arial"/>
              </a:rPr>
              <a:t>for </a:t>
            </a:r>
            <a:r>
              <a:rPr dirty="0" sz="1100" spc="50">
                <a:solidFill>
                  <a:srgbClr val="605B5B"/>
                </a:solidFill>
                <a:latin typeface="Arial"/>
                <a:cs typeface="Arial"/>
              </a:rPr>
              <a:t>example</a:t>
            </a:r>
            <a:r>
              <a:rPr dirty="0" sz="1100" spc="254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100" spc="90" b="1">
                <a:solidFill>
                  <a:srgbClr val="57824B"/>
                </a:solidFill>
                <a:latin typeface="Arial"/>
                <a:cs typeface="Arial"/>
              </a:rPr>
              <a:t>temazepam.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050" spc="15" b="1">
                <a:solidFill>
                  <a:srgbClr val="4F4D4D"/>
                </a:solidFill>
                <a:latin typeface="Arial"/>
                <a:cs typeface="Arial"/>
              </a:rPr>
              <a:t>BACK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8377" y="3954044"/>
            <a:ext cx="5786755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325" marR="45085" indent="1905">
              <a:lnSpc>
                <a:spcPct val="78200"/>
              </a:lnSpc>
            </a:pPr>
            <a:r>
              <a:rPr dirty="0" sz="1000" spc="-15">
                <a:solidFill>
                  <a:srgbClr val="605B5B"/>
                </a:solidFill>
                <a:latin typeface="Arial"/>
                <a:cs typeface="Arial"/>
              </a:rPr>
              <a:t>To 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maintain </a:t>
            </a:r>
            <a:r>
              <a:rPr dirty="0" sz="1000" spc="-35">
                <a:solidFill>
                  <a:srgbClr val="4F4D4D"/>
                </a:solidFill>
                <a:latin typeface="Arial"/>
                <a:cs typeface="Arial"/>
              </a:rPr>
              <a:t>an 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accurate </a:t>
            </a:r>
            <a:r>
              <a:rPr dirty="0" sz="1000" spc="-40">
                <a:solidFill>
                  <a:srgbClr val="605B5B"/>
                </a:solidFill>
                <a:latin typeface="Arial"/>
                <a:cs typeface="Arial"/>
              </a:rPr>
              <a:t>recording </a:t>
            </a:r>
            <a:r>
              <a:rPr dirty="0" sz="1000" spc="-45">
                <a:solidFill>
                  <a:srgbClr val="4F4D4D"/>
                </a:solidFill>
                <a:latin typeface="Arial"/>
                <a:cs typeface="Arial"/>
              </a:rPr>
              <a:t>system, </a:t>
            </a:r>
            <a:r>
              <a:rPr dirty="0" sz="1000" spc="-50">
                <a:solidFill>
                  <a:srgbClr val="4F4D4D"/>
                </a:solidFill>
                <a:latin typeface="Arial"/>
                <a:cs typeface="Arial"/>
              </a:rPr>
              <a:t>everyone </a:t>
            </a:r>
            <a:r>
              <a:rPr dirty="0" sz="1000" spc="-35">
                <a:solidFill>
                  <a:srgbClr val="4F4D4D"/>
                </a:solidFill>
                <a:latin typeface="Arial"/>
                <a:cs typeface="Arial"/>
              </a:rPr>
              <a:t>must </a:t>
            </a:r>
            <a:r>
              <a:rPr dirty="0" sz="1000" spc="-60">
                <a:solidFill>
                  <a:srgbClr val="4F4D4D"/>
                </a:solidFill>
                <a:latin typeface="Arial"/>
                <a:cs typeface="Arial"/>
              </a:rPr>
              <a:t>understand </a:t>
            </a:r>
            <a:r>
              <a:rPr dirty="0" sz="1000" spc="-35">
                <a:solidFill>
                  <a:srgbClr val="605B5B"/>
                </a:solidFill>
                <a:latin typeface="Arial"/>
                <a:cs typeface="Arial"/>
              </a:rPr>
              <a:t>how </a:t>
            </a:r>
            <a:r>
              <a:rPr dirty="0" sz="1000" spc="-55">
                <a:solidFill>
                  <a:srgbClr val="4F4D4D"/>
                </a:solidFill>
                <a:latin typeface="Arial"/>
                <a:cs typeface="Arial"/>
              </a:rPr>
              <a:t>drugs </a:t>
            </a:r>
            <a:r>
              <a:rPr dirty="0" sz="1000" spc="-50">
                <a:solidFill>
                  <a:srgbClr val="4F4D4D"/>
                </a:solidFill>
                <a:latin typeface="Arial"/>
                <a:cs typeface="Arial"/>
              </a:rPr>
              <a:t>are </a:t>
            </a:r>
            <a:r>
              <a:rPr dirty="0" sz="1000" spc="-60">
                <a:solidFill>
                  <a:srgbClr val="605B5B"/>
                </a:solidFill>
                <a:latin typeface="Arial"/>
                <a:cs typeface="Arial"/>
              </a:rPr>
              <a:t>named, </a:t>
            </a:r>
            <a:r>
              <a:rPr dirty="0" sz="1000" spc="-60">
                <a:solidFill>
                  <a:srgbClr val="4F4D4D"/>
                </a:solidFill>
                <a:latin typeface="Arial"/>
                <a:cs typeface="Arial"/>
              </a:rPr>
              <a:t>how drugs </a:t>
            </a:r>
            <a:r>
              <a:rPr dirty="0" sz="1000" spc="-15">
                <a:solidFill>
                  <a:srgbClr val="4F4D4D"/>
                </a:solidFill>
                <a:latin typeface="Arial"/>
                <a:cs typeface="Arial"/>
              </a:rPr>
              <a:t>are  </a:t>
            </a:r>
            <a:r>
              <a:rPr dirty="0" sz="1000" spc="-45">
                <a:solidFill>
                  <a:srgbClr val="4F4D4D"/>
                </a:solidFill>
                <a:latin typeface="Arial"/>
                <a:cs typeface="Arial"/>
              </a:rPr>
              <a:t>measured</a:t>
            </a:r>
            <a:r>
              <a:rPr dirty="0" sz="1000" spc="-3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605B5B"/>
                </a:solidFill>
                <a:latin typeface="Arial"/>
                <a:cs typeface="Arial"/>
              </a:rPr>
              <a:t>and</a:t>
            </a:r>
            <a:r>
              <a:rPr dirty="0" sz="1000" spc="-75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what</a:t>
            </a:r>
            <a:r>
              <a:rPr dirty="0" sz="1000" spc="-10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4F4D4D"/>
                </a:solidFill>
                <a:latin typeface="Arial"/>
                <a:cs typeface="Arial"/>
              </a:rPr>
              <a:t>is</a:t>
            </a:r>
            <a:r>
              <a:rPr dirty="0" sz="1000" spc="-125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4F4D4D"/>
                </a:solidFill>
                <a:latin typeface="Arial"/>
                <a:cs typeface="Arial"/>
              </a:rPr>
              <a:t>provided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4F4D4D"/>
                </a:solidFill>
                <a:latin typeface="Arial"/>
                <a:cs typeface="Arial"/>
              </a:rPr>
              <a:t>on</a:t>
            </a:r>
            <a:r>
              <a:rPr dirty="0" sz="1000" spc="-13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4F4D4D"/>
                </a:solidFill>
                <a:latin typeface="Arial"/>
                <a:cs typeface="Arial"/>
              </a:rPr>
              <a:t>amedicine</a:t>
            </a:r>
            <a:r>
              <a:rPr dirty="0" sz="1000" spc="-65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605B5B"/>
                </a:solidFill>
                <a:latin typeface="Arial"/>
                <a:cs typeface="Arial"/>
              </a:rPr>
              <a:t>label.</a:t>
            </a:r>
            <a:r>
              <a:rPr dirty="0" sz="1000" spc="-50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605B5B"/>
                </a:solidFill>
                <a:latin typeface="Arial"/>
                <a:cs typeface="Arial"/>
              </a:rPr>
              <a:t>Click</a:t>
            </a:r>
            <a:r>
              <a:rPr dirty="0" sz="1000" spc="-40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4F4D4D"/>
                </a:solidFill>
                <a:latin typeface="Arial"/>
                <a:cs typeface="Arial"/>
              </a:rPr>
              <a:t>on</a:t>
            </a:r>
            <a:r>
              <a:rPr dirty="0" sz="1000" spc="-95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each</a:t>
            </a:r>
            <a:r>
              <a:rPr dirty="0" sz="1000" spc="-10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605B5B"/>
                </a:solidFill>
                <a:latin typeface="Arial"/>
                <a:cs typeface="Arial"/>
              </a:rPr>
              <a:t>of</a:t>
            </a:r>
            <a:r>
              <a:rPr dirty="0" sz="1000" spc="-95">
                <a:solidFill>
                  <a:srgbClr val="605B5B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the</a:t>
            </a:r>
            <a:r>
              <a:rPr dirty="0" sz="1000" spc="-6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4F4D4D"/>
                </a:solidFill>
                <a:latin typeface="Arial"/>
                <a:cs typeface="Arial"/>
              </a:rPr>
              <a:t>headings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4F4D4D"/>
                </a:solidFill>
                <a:latin typeface="Arial"/>
                <a:cs typeface="Arial"/>
              </a:rPr>
              <a:t>for</a:t>
            </a:r>
            <a:r>
              <a:rPr dirty="0" sz="1000" spc="-9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F4D4D"/>
                </a:solidFill>
                <a:latin typeface="Arial"/>
                <a:cs typeface="Arial"/>
              </a:rPr>
              <a:t>more</a:t>
            </a:r>
            <a:r>
              <a:rPr dirty="0" sz="1000" spc="-55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4F4D4D"/>
                </a:solidFill>
                <a:latin typeface="Arial"/>
                <a:cs typeface="Arial"/>
              </a:rPr>
              <a:t>information </a:t>
            </a:r>
            <a:r>
              <a:rPr dirty="0" sz="1000" spc="-55">
                <a:solidFill>
                  <a:srgbClr val="4F4D4D"/>
                </a:solidFill>
                <a:latin typeface="Arial"/>
                <a:cs typeface="Arial"/>
              </a:rPr>
              <a:t>and</a:t>
            </a:r>
            <a:r>
              <a:rPr dirty="0" sz="1000" spc="-95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4F4D4D"/>
                </a:solidFill>
                <a:latin typeface="Arial"/>
                <a:cs typeface="Arial"/>
              </a:rPr>
              <a:t>for  </a:t>
            </a:r>
            <a:r>
              <a:rPr dirty="0" sz="1000" spc="-30">
                <a:solidFill>
                  <a:srgbClr val="605B5B"/>
                </a:solidFill>
                <a:latin typeface="Arial"/>
                <a:cs typeface="Arial"/>
              </a:rPr>
              <a:t>further </a:t>
            </a:r>
            <a:r>
              <a:rPr dirty="0" sz="1000" spc="-45">
                <a:solidFill>
                  <a:srgbClr val="605B5B"/>
                </a:solidFill>
                <a:latin typeface="Arial"/>
                <a:cs typeface="Arial"/>
              </a:rPr>
              <a:t>learning </a:t>
            </a:r>
            <a:r>
              <a:rPr dirty="0" sz="1000" spc="-30">
                <a:solidFill>
                  <a:srgbClr val="605B5B"/>
                </a:solidFill>
                <a:latin typeface="Arial"/>
                <a:cs typeface="Arial"/>
              </a:rPr>
              <a:t>and </a:t>
            </a:r>
            <a:r>
              <a:rPr dirty="0" sz="1000" spc="20">
                <a:solidFill>
                  <a:srgbClr val="4F4D4D"/>
                </a:solidFill>
                <a:latin typeface="Arial"/>
                <a:cs typeface="Arial"/>
              </a:rPr>
              <a:t>a</a:t>
            </a:r>
            <a:r>
              <a:rPr dirty="0" sz="1000" spc="-220">
                <a:solidFill>
                  <a:srgbClr val="4F4D4D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4F4D4D"/>
                </a:solidFill>
                <a:latin typeface="Arial"/>
                <a:cs typeface="Arial"/>
              </a:rPr>
              <a:t>refresher </a:t>
            </a:r>
            <a:r>
              <a:rPr dirty="0" sz="1000" spc="-20">
                <a:solidFill>
                  <a:srgbClr val="605B5B"/>
                </a:solidFill>
                <a:latin typeface="Arial"/>
                <a:cs typeface="Arial"/>
              </a:rPr>
              <a:t>of </a:t>
            </a:r>
            <a:r>
              <a:rPr dirty="0" sz="1000" spc="-50">
                <a:solidFill>
                  <a:srgbClr val="4F4D4D"/>
                </a:solidFill>
                <a:latin typeface="Arial"/>
                <a:cs typeface="Arial"/>
              </a:rPr>
              <a:t>previous </a:t>
            </a:r>
            <a:r>
              <a:rPr dirty="0" sz="1000" spc="-40">
                <a:solidFill>
                  <a:srgbClr val="605B5B"/>
                </a:solidFill>
                <a:latin typeface="Arial"/>
                <a:cs typeface="Arial"/>
              </a:rPr>
              <a:t>learning.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27402" y="792072"/>
            <a:ext cx="828770" cy="841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59679" y="5241744"/>
            <a:ext cx="865468" cy="3107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9204" y="5666833"/>
            <a:ext cx="440379" cy="428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7131" y="9740348"/>
            <a:ext cx="816537" cy="2691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82035" y="4679036"/>
            <a:ext cx="5033787" cy="53671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3424" y="3971390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730686"/>
                </a:moveTo>
                <a:lnTo>
                  <a:pt x="0" y="0"/>
                </a:lnTo>
              </a:path>
            </a:pathLst>
          </a:custGeom>
          <a:ln w="15287">
            <a:solidFill>
              <a:srgbClr val="93AF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1895" y="2763770"/>
            <a:ext cx="0" cy="1070610"/>
          </a:xfrm>
          <a:custGeom>
            <a:avLst/>
            <a:gdLst/>
            <a:ahLst/>
            <a:cxnLst/>
            <a:rect l="l" t="t" r="r" b="b"/>
            <a:pathLst>
              <a:path w="0" h="1070610">
                <a:moveTo>
                  <a:pt x="0" y="1070043"/>
                </a:moveTo>
                <a:lnTo>
                  <a:pt x="0" y="0"/>
                </a:lnTo>
              </a:path>
            </a:pathLst>
          </a:custGeom>
          <a:ln w="18345">
            <a:solidFill>
              <a:srgbClr val="B8CF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2136" y="3919416"/>
            <a:ext cx="0" cy="742950"/>
          </a:xfrm>
          <a:custGeom>
            <a:avLst/>
            <a:gdLst/>
            <a:ahLst/>
            <a:cxnLst/>
            <a:rect l="l" t="t" r="r" b="b"/>
            <a:pathLst>
              <a:path w="0" h="742950">
                <a:moveTo>
                  <a:pt x="0" y="742915"/>
                </a:moveTo>
                <a:lnTo>
                  <a:pt x="0" y="0"/>
                </a:lnTo>
              </a:path>
            </a:pathLst>
          </a:custGeom>
          <a:ln w="6115">
            <a:solidFill>
              <a:srgbClr val="546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54786" y="5796578"/>
            <a:ext cx="0" cy="437515"/>
          </a:xfrm>
          <a:custGeom>
            <a:avLst/>
            <a:gdLst/>
            <a:ahLst/>
            <a:cxnLst/>
            <a:rect l="l" t="t" r="r" b="b"/>
            <a:pathLst>
              <a:path w="0" h="437514">
                <a:moveTo>
                  <a:pt x="0" y="437189"/>
                </a:moveTo>
                <a:lnTo>
                  <a:pt x="0" y="0"/>
                </a:lnTo>
              </a:path>
            </a:pathLst>
          </a:custGeom>
          <a:ln w="12230">
            <a:solidFill>
              <a:srgbClr val="7C77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908629" y="3922473"/>
            <a:ext cx="0" cy="734060"/>
          </a:xfrm>
          <a:custGeom>
            <a:avLst/>
            <a:gdLst/>
            <a:ahLst/>
            <a:cxnLst/>
            <a:rect l="l" t="t" r="r" b="b"/>
            <a:pathLst>
              <a:path w="0" h="734060">
                <a:moveTo>
                  <a:pt x="0" y="733743"/>
                </a:moveTo>
                <a:lnTo>
                  <a:pt x="0" y="0"/>
                </a:lnTo>
              </a:path>
            </a:pathLst>
          </a:custGeom>
          <a:ln w="9172">
            <a:solidFill>
              <a:srgbClr val="5760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0397" y="48916"/>
            <a:ext cx="7573645" cy="0"/>
          </a:xfrm>
          <a:custGeom>
            <a:avLst/>
            <a:gdLst/>
            <a:ahLst/>
            <a:cxnLst/>
            <a:rect l="l" t="t" r="r" b="b"/>
            <a:pathLst>
              <a:path w="7573645" h="0">
                <a:moveTo>
                  <a:pt x="0" y="0"/>
                </a:moveTo>
                <a:lnTo>
                  <a:pt x="7573656" y="0"/>
                </a:lnTo>
              </a:path>
            </a:pathLst>
          </a:custGeom>
          <a:ln w="9172">
            <a:solidFill>
              <a:srgbClr val="93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97320" y="4647046"/>
            <a:ext cx="5525135" cy="0"/>
          </a:xfrm>
          <a:custGeom>
            <a:avLst/>
            <a:gdLst/>
            <a:ahLst/>
            <a:cxnLst/>
            <a:rect l="l" t="t" r="r" b="b"/>
            <a:pathLst>
              <a:path w="5525134" h="0">
                <a:moveTo>
                  <a:pt x="0" y="0"/>
                </a:moveTo>
                <a:lnTo>
                  <a:pt x="5525068" y="0"/>
                </a:lnTo>
              </a:path>
            </a:pathLst>
          </a:custGeom>
          <a:ln w="6115">
            <a:solidFill>
              <a:srgbClr val="484F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83969" y="436461"/>
            <a:ext cx="636905" cy="200660"/>
          </a:xfrm>
          <a:custGeom>
            <a:avLst/>
            <a:gdLst/>
            <a:ahLst/>
            <a:cxnLst/>
            <a:rect l="l" t="t" r="r" b="b"/>
            <a:pathLst>
              <a:path w="636905" h="200659">
                <a:moveTo>
                  <a:pt x="0" y="0"/>
                </a:moveTo>
                <a:lnTo>
                  <a:pt x="636333" y="0"/>
                </a:lnTo>
                <a:lnTo>
                  <a:pt x="636333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8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78804" y="436461"/>
            <a:ext cx="1770380" cy="200660"/>
          </a:xfrm>
          <a:custGeom>
            <a:avLst/>
            <a:gdLst/>
            <a:ahLst/>
            <a:cxnLst/>
            <a:rect l="l" t="t" r="r" b="b"/>
            <a:pathLst>
              <a:path w="1770379" h="200659">
                <a:moveTo>
                  <a:pt x="0" y="0"/>
                </a:moveTo>
                <a:lnTo>
                  <a:pt x="1770239" y="0"/>
                </a:lnTo>
                <a:lnTo>
                  <a:pt x="1770239" y="200068"/>
                </a:lnTo>
                <a:lnTo>
                  <a:pt x="0" y="200068"/>
                </a:lnTo>
                <a:lnTo>
                  <a:pt x="0" y="0"/>
                </a:lnTo>
                <a:close/>
              </a:path>
            </a:pathLst>
          </a:custGeom>
          <a:solidFill>
            <a:srgbClr val="284F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60420" y="444238"/>
            <a:ext cx="5380355" cy="268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">
              <a:lnSpc>
                <a:spcPct val="100000"/>
              </a:lnSpc>
            </a:pPr>
            <a:r>
              <a:rPr dirty="0" sz="1100" spc="110" b="1">
                <a:solidFill>
                  <a:srgbClr val="DDE4E8"/>
                </a:solidFill>
                <a:latin typeface="Arial"/>
                <a:cs typeface="Arial"/>
              </a:rPr>
              <a:t>Summary </a:t>
            </a:r>
            <a:r>
              <a:rPr dirty="0" sz="1100" spc="100" b="1">
                <a:solidFill>
                  <a:srgbClr val="DDE4E8"/>
                </a:solidFill>
                <a:latin typeface="Arial"/>
                <a:cs typeface="Arial"/>
              </a:rPr>
              <a:t>and </a:t>
            </a:r>
            <a:r>
              <a:rPr dirty="0" sz="1100" spc="95" b="1">
                <a:solidFill>
                  <a:srgbClr val="DDE4E8"/>
                </a:solidFill>
                <a:latin typeface="Arial"/>
                <a:cs typeface="Arial"/>
              </a:rPr>
              <a:t>Learning</a:t>
            </a:r>
            <a:r>
              <a:rPr dirty="0" sz="1100" spc="170" b="1">
                <a:solidFill>
                  <a:srgbClr val="DDE4E8"/>
                </a:solidFill>
                <a:latin typeface="Arial"/>
                <a:cs typeface="Arial"/>
              </a:rPr>
              <a:t> </a:t>
            </a:r>
            <a:r>
              <a:rPr dirty="0" sz="1100" spc="90" b="1">
                <a:solidFill>
                  <a:srgbClr val="DDE4E8"/>
                </a:solidFill>
                <a:latin typeface="Arial"/>
                <a:cs typeface="Arial"/>
              </a:rPr>
              <a:t>Outcomes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75" b="1">
                <a:solidFill>
                  <a:srgbClr val="545457"/>
                </a:solidFill>
                <a:latin typeface="Arial"/>
                <a:cs typeface="Arial"/>
              </a:rPr>
              <a:t>Congratulations!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Having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completed </a:t>
            </a:r>
            <a:r>
              <a:rPr dirty="0" sz="1100" spc="75">
                <a:solidFill>
                  <a:srgbClr val="545457"/>
                </a:solidFill>
                <a:latin typeface="Arial"/>
                <a:cs typeface="Arial"/>
              </a:rPr>
              <a:t>this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module you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should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be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able</a:t>
            </a:r>
            <a:r>
              <a:rPr dirty="0" sz="1100" spc="-11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545457"/>
                </a:solidFill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1312545">
              <a:lnSpc>
                <a:spcPct val="100000"/>
              </a:lnSpc>
            </a:pP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Describe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relevant</a:t>
            </a:r>
            <a:r>
              <a:rPr dirty="0" sz="950" spc="50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legislation.</a:t>
            </a:r>
            <a:endParaRPr sz="950">
              <a:latin typeface="Arial"/>
              <a:cs typeface="Arial"/>
            </a:endParaRPr>
          </a:p>
          <a:p>
            <a:pPr marL="1315720" marR="1022985">
              <a:lnSpc>
                <a:spcPct val="187900"/>
              </a:lnSpc>
            </a:pPr>
            <a:r>
              <a:rPr dirty="0" sz="950" spc="65" b="1">
                <a:solidFill>
                  <a:srgbClr val="545457"/>
                </a:solidFill>
                <a:latin typeface="Arial"/>
                <a:cs typeface="Arial"/>
              </a:rPr>
              <a:t>Recognise </a:t>
            </a:r>
            <a:r>
              <a:rPr dirty="0" sz="950" spc="60" b="1">
                <a:solidFill>
                  <a:srgbClr val="545457"/>
                </a:solidFill>
                <a:latin typeface="Arial"/>
                <a:cs typeface="Arial"/>
              </a:rPr>
              <a:t>the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different </a:t>
            </a:r>
            <a:r>
              <a:rPr dirty="0" sz="950" spc="90" b="1">
                <a:solidFill>
                  <a:srgbClr val="545457"/>
                </a:solidFill>
                <a:latin typeface="Arial"/>
                <a:cs typeface="Arial"/>
              </a:rPr>
              <a:t>types </a:t>
            </a: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of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medication. 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Define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roles </a:t>
            </a:r>
            <a:r>
              <a:rPr dirty="0" sz="950" spc="105" b="1">
                <a:solidFill>
                  <a:srgbClr val="545457"/>
                </a:solidFill>
                <a:latin typeface="Arial"/>
                <a:cs typeface="Arial"/>
              </a:rPr>
              <a:t>and</a:t>
            </a:r>
            <a:r>
              <a:rPr dirty="0" sz="950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responsibilities.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50">
              <a:latin typeface="Times New Roman"/>
              <a:cs typeface="Times New Roman"/>
            </a:endParaRPr>
          </a:p>
          <a:p>
            <a:pPr marL="1300480">
              <a:lnSpc>
                <a:spcPct val="100000"/>
              </a:lnSpc>
              <a:spcBef>
                <a:spcPts val="5"/>
              </a:spcBef>
            </a:pP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Describe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relevant </a:t>
            </a: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techniques </a:t>
            </a:r>
            <a:r>
              <a:rPr dirty="0" sz="950" spc="70" b="1">
                <a:solidFill>
                  <a:srgbClr val="545457"/>
                </a:solidFill>
                <a:latin typeface="Arial"/>
                <a:cs typeface="Arial"/>
              </a:rPr>
              <a:t>for </a:t>
            </a:r>
            <a:r>
              <a:rPr dirty="0" sz="950" spc="90" b="1">
                <a:solidFill>
                  <a:srgbClr val="545457"/>
                </a:solidFill>
                <a:latin typeface="Arial"/>
                <a:cs typeface="Arial"/>
              </a:rPr>
              <a:t>administering</a:t>
            </a:r>
            <a:r>
              <a:rPr dirty="0" sz="950" spc="275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medication.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Times New Roman"/>
              <a:cs typeface="Times New Roman"/>
            </a:endParaRPr>
          </a:p>
          <a:p>
            <a:pPr marL="1255395" marR="151765" indent="1270">
              <a:lnSpc>
                <a:spcPts val="1060"/>
              </a:lnSpc>
            </a:pPr>
            <a:r>
              <a:rPr dirty="0" sz="950" spc="70" b="1">
                <a:solidFill>
                  <a:srgbClr val="545457"/>
                </a:solidFill>
                <a:latin typeface="Arial"/>
                <a:cs typeface="Arial"/>
              </a:rPr>
              <a:t>List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considerations </a:t>
            </a:r>
            <a:r>
              <a:rPr dirty="0" sz="950" spc="105" b="1">
                <a:solidFill>
                  <a:srgbClr val="545457"/>
                </a:solidFill>
                <a:latin typeface="Arial"/>
                <a:cs typeface="Arial"/>
              </a:rPr>
              <a:t>when </a:t>
            </a:r>
            <a:r>
              <a:rPr dirty="0" sz="950" spc="50" b="1">
                <a:solidFill>
                  <a:srgbClr val="545457"/>
                </a:solidFill>
                <a:latin typeface="Arial"/>
                <a:cs typeface="Arial"/>
              </a:rPr>
              <a:t>recei </a:t>
            </a:r>
            <a:r>
              <a:rPr dirty="0" sz="950" spc="30" b="1">
                <a:solidFill>
                  <a:srgbClr val="545457"/>
                </a:solidFill>
                <a:latin typeface="Arial"/>
                <a:cs typeface="Arial"/>
              </a:rPr>
              <a:t>ving </a:t>
            </a:r>
            <a:r>
              <a:rPr dirty="0" sz="950" spc="15" b="1">
                <a:solidFill>
                  <a:srgbClr val="6D6769"/>
                </a:solidFill>
                <a:latin typeface="Arial"/>
                <a:cs typeface="Arial"/>
              </a:rPr>
              <a:t>, </a:t>
            </a:r>
            <a:r>
              <a:rPr dirty="0" sz="950" spc="75" b="1">
                <a:solidFill>
                  <a:srgbClr val="545457"/>
                </a:solidFill>
                <a:latin typeface="Arial"/>
                <a:cs typeface="Arial"/>
              </a:rPr>
              <a:t>storing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and</a:t>
            </a:r>
            <a:r>
              <a:rPr dirty="0" sz="950" spc="-25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d</a:t>
            </a:r>
            <a:r>
              <a:rPr dirty="0" sz="950" spc="80" b="1">
                <a:solidFill>
                  <a:srgbClr val="6D6769"/>
                </a:solidFill>
                <a:latin typeface="Arial"/>
                <a:cs typeface="Arial"/>
              </a:rPr>
              <a:t>i</a:t>
            </a: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sposing  </a:t>
            </a:r>
            <a:r>
              <a:rPr dirty="0" sz="950" spc="75" b="1">
                <a:solidFill>
                  <a:srgbClr val="545457"/>
                </a:solidFill>
                <a:latin typeface="Arial"/>
                <a:cs typeface="Arial"/>
              </a:rPr>
              <a:t>of</a:t>
            </a:r>
            <a:r>
              <a:rPr dirty="0" sz="950" spc="60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medication.</a:t>
            </a:r>
            <a:endParaRPr sz="950">
              <a:latin typeface="Arial"/>
              <a:cs typeface="Arial"/>
            </a:endParaRPr>
          </a:p>
          <a:p>
            <a:pPr marL="1297940">
              <a:lnSpc>
                <a:spcPct val="100000"/>
              </a:lnSpc>
              <a:spcBef>
                <a:spcPts val="785"/>
              </a:spcBef>
            </a:pPr>
            <a:r>
              <a:rPr dirty="0" sz="950" spc="125" b="1">
                <a:solidFill>
                  <a:srgbClr val="545457"/>
                </a:solidFill>
                <a:latin typeface="Arial"/>
                <a:cs typeface="Arial"/>
              </a:rPr>
              <a:t>Identify</a:t>
            </a:r>
            <a:r>
              <a:rPr dirty="0" sz="950" spc="60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140" b="1">
                <a:solidFill>
                  <a:srgbClr val="545457"/>
                </a:solidFill>
                <a:latin typeface="Arial"/>
                <a:cs typeface="Arial"/>
              </a:rPr>
              <a:t>the</a:t>
            </a:r>
            <a:r>
              <a:rPr dirty="0" sz="950" spc="-30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rights</a:t>
            </a:r>
            <a:r>
              <a:rPr dirty="0" sz="950" spc="25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of</a:t>
            </a:r>
            <a:r>
              <a:rPr dirty="0" sz="950" spc="55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120" b="1">
                <a:solidFill>
                  <a:srgbClr val="545457"/>
                </a:solidFill>
                <a:latin typeface="Arial"/>
                <a:cs typeface="Arial"/>
              </a:rPr>
              <a:t>an</a:t>
            </a:r>
            <a:r>
              <a:rPr dirty="0" sz="950" spc="5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individual.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307465" marR="414655" indent="-4445">
              <a:lnSpc>
                <a:spcPts val="990"/>
              </a:lnSpc>
            </a:pP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Describe suitable </a:t>
            </a:r>
            <a:r>
              <a:rPr dirty="0" sz="950" spc="75" b="1">
                <a:solidFill>
                  <a:srgbClr val="545457"/>
                </a:solidFill>
                <a:latin typeface="Arial"/>
                <a:cs typeface="Arial"/>
              </a:rPr>
              <a:t>recording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and </a:t>
            </a:r>
            <a:r>
              <a:rPr dirty="0" sz="950" spc="90" b="1">
                <a:solidFill>
                  <a:srgbClr val="545457"/>
                </a:solidFill>
                <a:latin typeface="Arial"/>
                <a:cs typeface="Arial"/>
              </a:rPr>
              <a:t>reporting </a:t>
            </a:r>
            <a:r>
              <a:rPr dirty="0" sz="950" spc="80" b="1">
                <a:solidFill>
                  <a:srgbClr val="545457"/>
                </a:solidFill>
                <a:latin typeface="Arial"/>
                <a:cs typeface="Arial"/>
              </a:rPr>
              <a:t>techniques  </a:t>
            </a:r>
            <a:r>
              <a:rPr dirty="0" sz="950" spc="95" b="1">
                <a:solidFill>
                  <a:srgbClr val="545457"/>
                </a:solidFill>
                <a:latin typeface="Arial"/>
                <a:cs typeface="Arial"/>
              </a:rPr>
              <a:t>relevant to </a:t>
            </a:r>
            <a:r>
              <a:rPr dirty="0" sz="950" spc="85" b="1">
                <a:solidFill>
                  <a:srgbClr val="545457"/>
                </a:solidFill>
                <a:latin typeface="Arial"/>
                <a:cs typeface="Arial"/>
              </a:rPr>
              <a:t>medication</a:t>
            </a:r>
            <a:r>
              <a:rPr dirty="0" sz="950" spc="125" b="1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950" spc="90" b="1">
                <a:solidFill>
                  <a:srgbClr val="545457"/>
                </a:solidFill>
                <a:latin typeface="Arial"/>
                <a:cs typeface="Arial"/>
              </a:rPr>
              <a:t>administration</a:t>
            </a:r>
            <a:r>
              <a:rPr dirty="0" sz="950" spc="90" b="1">
                <a:solidFill>
                  <a:srgbClr val="6D6769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4582" y="3618839"/>
            <a:ext cx="186690" cy="643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100" spc="-100">
                <a:solidFill>
                  <a:srgbClr val="95AED3"/>
                </a:solidFill>
                <a:latin typeface="Arial"/>
                <a:cs typeface="Arial"/>
              </a:rPr>
              <a:t>-</a:t>
            </a:r>
            <a:endParaRPr sz="4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3772" y="3244694"/>
            <a:ext cx="585787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5">
                <a:solidFill>
                  <a:srgbClr val="545457"/>
                </a:solidFill>
                <a:latin typeface="Arial"/>
                <a:cs typeface="Arial"/>
              </a:rPr>
              <a:t>This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module 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has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been 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designed </a:t>
            </a:r>
            <a:r>
              <a:rPr dirty="0" sz="1100" spc="20">
                <a:solidFill>
                  <a:srgbClr val="545457"/>
                </a:solidFill>
                <a:latin typeface="Arial"/>
                <a:cs typeface="Arial"/>
              </a:rPr>
              <a:t>to </a:t>
            </a:r>
            <a:r>
              <a:rPr dirty="0" sz="1100" spc="70">
                <a:solidFill>
                  <a:srgbClr val="545457"/>
                </a:solidFill>
                <a:latin typeface="Arial"/>
                <a:cs typeface="Arial"/>
              </a:rPr>
              <a:t>meet </a:t>
            </a:r>
            <a:r>
              <a:rPr dirty="0" sz="1100" spc="60">
                <a:solidFill>
                  <a:srgbClr val="545457"/>
                </a:solidFill>
                <a:latin typeface="Arial"/>
                <a:cs typeface="Arial"/>
              </a:rPr>
              <a:t>the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knowledge </a:t>
            </a:r>
            <a:r>
              <a:rPr dirty="0" sz="1100" spc="55">
                <a:solidFill>
                  <a:srgbClr val="545457"/>
                </a:solidFill>
                <a:latin typeface="Arial"/>
                <a:cs typeface="Arial"/>
              </a:rPr>
              <a:t>requirement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of </a:t>
            </a:r>
            <a:r>
              <a:rPr dirty="0" sz="1100" spc="55">
                <a:solidFill>
                  <a:srgbClr val="545457"/>
                </a:solidFill>
                <a:latin typeface="Arial"/>
                <a:cs typeface="Arial"/>
              </a:rPr>
              <a:t>the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Diploma </a:t>
            </a:r>
            <a:r>
              <a:rPr dirty="0" sz="1100" spc="14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545457"/>
                </a:solidFill>
                <a:latin typeface="Arial"/>
                <a:cs typeface="Arial"/>
              </a:rPr>
              <a:t>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67100" y="3276444"/>
            <a:ext cx="9144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40" i="1">
                <a:solidFill>
                  <a:srgbClr val="8E9EAC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7900" y="3382036"/>
            <a:ext cx="628269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Health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and </a:t>
            </a:r>
            <a:r>
              <a:rPr dirty="0" sz="1100" spc="10">
                <a:solidFill>
                  <a:srgbClr val="545457"/>
                </a:solidFill>
                <a:latin typeface="Arial"/>
                <a:cs typeface="Arial"/>
              </a:rPr>
              <a:t>Social 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Care </a:t>
            </a:r>
            <a:r>
              <a:rPr dirty="0" sz="1100" spc="75">
                <a:solidFill>
                  <a:srgbClr val="545457"/>
                </a:solidFill>
                <a:latin typeface="Arial"/>
                <a:cs typeface="Arial"/>
              </a:rPr>
              <a:t>Unit: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Support the </a:t>
            </a:r>
            <a:r>
              <a:rPr dirty="0" sz="1100" spc="35">
                <a:solidFill>
                  <a:srgbClr val="545457"/>
                </a:solidFill>
                <a:latin typeface="Arial"/>
                <a:cs typeface="Arial"/>
              </a:rPr>
              <a:t>use 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of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medication </a:t>
            </a:r>
            <a:r>
              <a:rPr dirty="0" sz="1150" spc="5" i="1">
                <a:solidFill>
                  <a:srgbClr val="545457"/>
                </a:solidFill>
                <a:latin typeface="Arial"/>
                <a:cs typeface="Arial"/>
              </a:rPr>
              <a:t>in </a:t>
            </a:r>
            <a:r>
              <a:rPr dirty="0" sz="1100" spc="30">
                <a:solidFill>
                  <a:srgbClr val="545457"/>
                </a:solidFill>
                <a:latin typeface="Arial"/>
                <a:cs typeface="Arial"/>
              </a:rPr>
              <a:t>social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care </a:t>
            </a:r>
            <a:r>
              <a:rPr dirty="0" sz="1100" spc="60">
                <a:solidFill>
                  <a:srgbClr val="545457"/>
                </a:solidFill>
                <a:latin typeface="Arial"/>
                <a:cs typeface="Arial"/>
              </a:rPr>
              <a:t>settings </a:t>
            </a:r>
            <a:r>
              <a:rPr dirty="0" sz="1100" spc="-5">
                <a:solidFill>
                  <a:srgbClr val="545457"/>
                </a:solidFill>
                <a:latin typeface="Arial"/>
                <a:cs typeface="Arial"/>
              </a:rPr>
              <a:t>(QCF </a:t>
            </a:r>
            <a:r>
              <a:rPr dirty="0" sz="1100" spc="8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545457"/>
                </a:solidFill>
                <a:latin typeface="Arial"/>
                <a:cs typeface="Arial"/>
              </a:rPr>
              <a:t>HSC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7233" y="3545775"/>
            <a:ext cx="5884545" cy="31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35" marR="5080" indent="-1270">
              <a:lnSpc>
                <a:spcPts val="1180"/>
              </a:lnSpc>
            </a:pPr>
            <a:r>
              <a:rPr dirty="0" sz="1100" spc="70">
                <a:solidFill>
                  <a:srgbClr val="545457"/>
                </a:solidFill>
                <a:latin typeface="Arial"/>
                <a:cs typeface="Arial"/>
              </a:rPr>
              <a:t>3047). </a:t>
            </a:r>
            <a:r>
              <a:rPr dirty="0" sz="1100" spc="60">
                <a:solidFill>
                  <a:srgbClr val="545457"/>
                </a:solidFill>
                <a:latin typeface="Arial"/>
                <a:cs typeface="Arial"/>
              </a:rPr>
              <a:t>In </a:t>
            </a:r>
            <a:r>
              <a:rPr dirty="0" sz="1100" spc="55">
                <a:solidFill>
                  <a:srgbClr val="545457"/>
                </a:solidFill>
                <a:latin typeface="Arial"/>
                <a:cs typeface="Arial"/>
              </a:rPr>
              <a:t>order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to </a:t>
            </a:r>
            <a:r>
              <a:rPr dirty="0" sz="1100" spc="35">
                <a:solidFill>
                  <a:srgbClr val="545457"/>
                </a:solidFill>
                <a:latin typeface="Arial"/>
                <a:cs typeface="Arial"/>
              </a:rPr>
              <a:t>achieve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credits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towards the diploma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you </a:t>
            </a:r>
            <a:r>
              <a:rPr dirty="0" sz="1200" spc="-45">
                <a:solidFill>
                  <a:srgbClr val="545457"/>
                </a:solidFill>
                <a:latin typeface="Times New Roman"/>
                <a:cs typeface="Times New Roman"/>
              </a:rPr>
              <a:t>will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need </a:t>
            </a:r>
            <a:r>
              <a:rPr dirty="0" sz="1100" spc="30">
                <a:solidFill>
                  <a:srgbClr val="545457"/>
                </a:solidFill>
                <a:latin typeface="Arial"/>
                <a:cs typeface="Arial"/>
              </a:rPr>
              <a:t>to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be </a:t>
            </a:r>
            <a:r>
              <a:rPr dirty="0" sz="1100" spc="35">
                <a:solidFill>
                  <a:srgbClr val="545457"/>
                </a:solidFill>
                <a:latin typeface="Arial"/>
                <a:cs typeface="Arial"/>
              </a:rPr>
              <a:t>observed  </a:t>
            </a:r>
            <a:r>
              <a:rPr dirty="0" sz="1100" spc="25">
                <a:solidFill>
                  <a:srgbClr val="505977"/>
                </a:solidFill>
                <a:latin typeface="Arial"/>
                <a:cs typeface="Arial"/>
              </a:rPr>
              <a:t>a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pplying  </a:t>
            </a:r>
            <a:r>
              <a:rPr dirty="0" sz="1100" spc="65">
                <a:solidFill>
                  <a:srgbClr val="545457"/>
                </a:solidFill>
                <a:latin typeface="Arial"/>
                <a:cs typeface="Arial"/>
              </a:rPr>
              <a:t>this 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knowledge 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in </a:t>
            </a:r>
            <a:r>
              <a:rPr dirty="0" sz="1100" spc="55">
                <a:solidFill>
                  <a:srgbClr val="545457"/>
                </a:solidFill>
                <a:latin typeface="Arial"/>
                <a:cs typeface="Arial"/>
              </a:rPr>
              <a:t>your </a:t>
            </a:r>
            <a:r>
              <a:rPr dirty="0" sz="1100" spc="45">
                <a:solidFill>
                  <a:srgbClr val="545457"/>
                </a:solidFill>
                <a:latin typeface="Arial"/>
                <a:cs typeface="Arial"/>
              </a:rPr>
              <a:t>practice </a:t>
            </a:r>
            <a:r>
              <a:rPr dirty="0" sz="1100" spc="50">
                <a:solidFill>
                  <a:srgbClr val="545457"/>
                </a:solidFill>
                <a:latin typeface="Arial"/>
                <a:cs typeface="Arial"/>
              </a:rPr>
              <a:t>and complete diploma </a:t>
            </a:r>
            <a:r>
              <a:rPr dirty="0" sz="1100" spc="25">
                <a:solidFill>
                  <a:srgbClr val="545457"/>
                </a:solidFill>
                <a:latin typeface="Arial"/>
                <a:cs typeface="Arial"/>
              </a:rPr>
              <a:t>assessment</a:t>
            </a:r>
            <a:r>
              <a:rPr dirty="0" sz="1100" spc="17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100" spc="40" u="sng">
                <a:solidFill>
                  <a:srgbClr val="545457"/>
                </a:solidFill>
                <a:latin typeface="Arial"/>
                <a:cs typeface="Arial"/>
              </a:rPr>
              <a:t>q</a:t>
            </a:r>
            <a:r>
              <a:rPr dirty="0" sz="1100" spc="40">
                <a:solidFill>
                  <a:srgbClr val="545457"/>
                </a:solidFill>
                <a:latin typeface="Arial"/>
                <a:cs typeface="Arial"/>
              </a:rPr>
              <a:t>uestions.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6416" y="3920821"/>
            <a:ext cx="504825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solidFill>
                  <a:srgbClr val="545457"/>
                </a:solidFill>
                <a:latin typeface="Arial"/>
                <a:cs typeface="Arial"/>
              </a:rPr>
              <a:t>Hav</a:t>
            </a:r>
            <a:r>
              <a:rPr dirty="0" sz="1000" spc="-15">
                <a:solidFill>
                  <a:srgbClr val="6D6769"/>
                </a:solidFill>
                <a:latin typeface="Arial"/>
                <a:cs typeface="Arial"/>
              </a:rPr>
              <a:t>i</a:t>
            </a:r>
            <a:r>
              <a:rPr dirty="0" sz="1000" spc="-15">
                <a:solidFill>
                  <a:srgbClr val="545457"/>
                </a:solidFill>
                <a:latin typeface="Arial"/>
                <a:cs typeface="Arial"/>
              </a:rPr>
              <a:t>ng</a:t>
            </a:r>
            <a:r>
              <a:rPr dirty="0" sz="1000" spc="-10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457"/>
                </a:solidFill>
                <a:latin typeface="Arial"/>
                <a:cs typeface="Arial"/>
              </a:rPr>
              <a:t>completed</a:t>
            </a:r>
            <a:r>
              <a:rPr dirty="0" sz="1000" spc="-1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545457"/>
                </a:solidFill>
                <a:latin typeface="Arial"/>
                <a:cs typeface="Arial"/>
              </a:rPr>
              <a:t>your</a:t>
            </a:r>
            <a:r>
              <a:rPr dirty="0" sz="1000" spc="-7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45457"/>
                </a:solidFill>
                <a:latin typeface="Arial"/>
                <a:cs typeface="Arial"/>
              </a:rPr>
              <a:t>module,</a:t>
            </a:r>
            <a:r>
              <a:rPr dirty="0" sz="1000" spc="-1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545457"/>
                </a:solidFill>
                <a:latin typeface="Arial"/>
                <a:cs typeface="Arial"/>
              </a:rPr>
              <a:t>you</a:t>
            </a:r>
            <a:r>
              <a:rPr dirty="0" sz="1000" spc="-5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545457"/>
                </a:solidFill>
                <a:latin typeface="Arial"/>
                <a:cs typeface="Arial"/>
              </a:rPr>
              <a:t>should </a:t>
            </a:r>
            <a:r>
              <a:rPr dirty="0" sz="950" spc="35">
                <a:solidFill>
                  <a:srgbClr val="545457"/>
                </a:solidFill>
                <a:latin typeface="Times New Roman"/>
                <a:cs typeface="Times New Roman"/>
              </a:rPr>
              <a:t>be</a:t>
            </a:r>
            <a:r>
              <a:rPr dirty="0" sz="950" spc="-35">
                <a:solidFill>
                  <a:srgbClr val="545457"/>
                </a:solidFill>
                <a:latin typeface="Times New Roman"/>
                <a:cs typeface="Times New Roman"/>
              </a:rPr>
              <a:t> </a:t>
            </a:r>
            <a:r>
              <a:rPr dirty="0" sz="1000" spc="-45">
                <a:solidFill>
                  <a:srgbClr val="545457"/>
                </a:solidFill>
                <a:latin typeface="Arial"/>
                <a:cs typeface="Arial"/>
              </a:rPr>
              <a:t>able</a:t>
            </a:r>
            <a:r>
              <a:rPr dirty="0" sz="1000" spc="-7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545457"/>
                </a:solidFill>
                <a:latin typeface="Arial"/>
                <a:cs typeface="Arial"/>
              </a:rPr>
              <a:t>to</a:t>
            </a:r>
            <a:r>
              <a:rPr dirty="0" sz="1000" spc="-6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457"/>
                </a:solidFill>
                <a:latin typeface="Arial"/>
                <a:cs typeface="Arial"/>
              </a:rPr>
              <a:t>satisfy</a:t>
            </a:r>
            <a:r>
              <a:rPr dirty="0" sz="1000" spc="-7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545457"/>
                </a:solidFill>
                <a:latin typeface="Arial"/>
                <a:cs typeface="Arial"/>
              </a:rPr>
              <a:t>the</a:t>
            </a:r>
            <a:r>
              <a:rPr dirty="0" sz="1000" spc="-65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60">
                <a:solidFill>
                  <a:srgbClr val="545457"/>
                </a:solidFill>
                <a:latin typeface="Arial"/>
                <a:cs typeface="Arial"/>
              </a:rPr>
              <a:t>learning</a:t>
            </a:r>
            <a:r>
              <a:rPr dirty="0" sz="100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45457"/>
                </a:solidFill>
                <a:latin typeface="Arial"/>
                <a:cs typeface="Arial"/>
              </a:rPr>
              <a:t>outcomes</a:t>
            </a:r>
            <a:r>
              <a:rPr dirty="0" sz="1000" spc="-3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545457"/>
                </a:solidFill>
                <a:latin typeface="Arial"/>
                <a:cs typeface="Arial"/>
              </a:rPr>
              <a:t>outlined</a:t>
            </a:r>
            <a:r>
              <a:rPr dirty="0" sz="1000" spc="-70">
                <a:solidFill>
                  <a:srgbClr val="545457"/>
                </a:solidFill>
                <a:latin typeface="Arial"/>
                <a:cs typeface="Arial"/>
              </a:rPr>
              <a:t> </a:t>
            </a:r>
            <a:r>
              <a:rPr dirty="0" sz="1000" spc="-45">
                <a:solidFill>
                  <a:srgbClr val="545457"/>
                </a:solidFill>
                <a:latin typeface="Arial"/>
                <a:cs typeface="Arial"/>
              </a:rPr>
              <a:t>here</a:t>
            </a:r>
            <a:r>
              <a:rPr dirty="0" sz="1000" spc="-45">
                <a:solidFill>
                  <a:srgbClr val="6D6769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72734" y="5152646"/>
            <a:ext cx="1212850" cy="153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5250">
              <a:lnSpc>
                <a:spcPct val="100000"/>
              </a:lnSpc>
            </a:pPr>
            <a:r>
              <a:rPr dirty="0" sz="4300" spc="-690">
                <a:solidFill>
                  <a:srgbClr val="545457"/>
                </a:solidFill>
                <a:latin typeface="Arial"/>
                <a:cs typeface="Arial"/>
              </a:rPr>
              <a:t>---</a:t>
            </a:r>
            <a:endParaRPr sz="4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720"/>
              </a:spcBef>
              <a:tabLst>
                <a:tab pos="486409" algn="l"/>
              </a:tabLst>
            </a:pPr>
            <a:r>
              <a:rPr dirty="0" sz="2850" spc="-765">
                <a:solidFill>
                  <a:srgbClr val="505977"/>
                </a:solidFill>
                <a:latin typeface="Arial"/>
                <a:cs typeface="Arial"/>
              </a:rPr>
              <a:t>2</a:t>
            </a:r>
            <a:r>
              <a:rPr dirty="0" sz="2850" spc="-765">
                <a:solidFill>
                  <a:srgbClr val="505977"/>
                </a:solidFill>
                <a:latin typeface="Arial"/>
                <a:cs typeface="Arial"/>
              </a:rPr>
              <a:t>	</a:t>
            </a:r>
            <a:r>
              <a:rPr dirty="0" sz="3350" spc="-350" i="1">
                <a:solidFill>
                  <a:srgbClr val="505977"/>
                </a:solidFill>
                <a:latin typeface="Times New Roman"/>
                <a:cs typeface="Times New Roman"/>
              </a:rPr>
              <a:t>724--</a:t>
            </a:r>
            <a:endParaRPr sz="3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2016-12-29T14:31:24Z</dcterms:created>
  <dcterms:modified xsi:type="dcterms:W3CDTF">2016-12-29T14:31:24Z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2016-12-29T00:00:00Z</vt:filetime>
  </property>
  <property fmtid="{D5CDD505-2E9C-101B-9397-08002B2CF9AE}" pid="3" name="Creator">
    <vt:lpwstr>HP Officejet Pro 8610 TWAIN</vt:lpwstr>
  </property>
  <property fmtid="{D5CDD505-2E9C-101B-9397-08002B2CF9AE}" pid="4" name="LastSaved">
    <vt:filetime>2016-12-29T00:00:00Z</vt:filetime>
  </property>
</Properties>
</file>